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Montserrat SemiBold"/>
      <p:regular r:id="rId43"/>
      <p:bold r:id="rId44"/>
      <p:italic r:id="rId45"/>
      <p:boldItalic r:id="rId46"/>
    </p:embeddedFont>
    <p:embeddedFont>
      <p:font typeface="Maven Pro SemiBold"/>
      <p:regular r:id="rId47"/>
      <p:bold r:id="rId48"/>
    </p:embeddedFont>
    <p:embeddedFont>
      <p:font typeface="Montserrat"/>
      <p:regular r:id="rId49"/>
      <p:bold r:id="rId50"/>
      <p:italic r:id="rId51"/>
      <p:boldItalic r:id="rId52"/>
    </p:embeddedFont>
    <p:embeddedFont>
      <p:font typeface="Montserrat Medium"/>
      <p:regular r:id="rId53"/>
      <p:bold r:id="rId54"/>
      <p:italic r:id="rId55"/>
      <p:boldItalic r:id="rId56"/>
    </p:embeddedFont>
    <p:embeddedFont>
      <p:font typeface="Vidaloka"/>
      <p:regular r:id="rId57"/>
    </p:embeddedFont>
    <p:embeddedFont>
      <p:font typeface="Playfair Display SemiBold"/>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SemiBold-bold.fntdata"/><Relationship Id="rId43" Type="http://schemas.openxmlformats.org/officeDocument/2006/relationships/font" Target="fonts/MontserratSemiBold-regular.fntdata"/><Relationship Id="rId46" Type="http://schemas.openxmlformats.org/officeDocument/2006/relationships/font" Target="fonts/MontserratSemiBold-boldItalic.fntdata"/><Relationship Id="rId45" Type="http://schemas.openxmlformats.org/officeDocument/2006/relationships/font" Target="fonts/Montserrat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avenProSemiBold-bold.fntdata"/><Relationship Id="rId47" Type="http://schemas.openxmlformats.org/officeDocument/2006/relationships/font" Target="fonts/MavenProSemiBold-regular.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PlayfairDisplaySemi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layfairDisplaySem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MontserratMedium-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MontserratMedium-italic.fntdata"/><Relationship Id="rId10" Type="http://schemas.openxmlformats.org/officeDocument/2006/relationships/slide" Target="slides/slide5.xml"/><Relationship Id="rId54" Type="http://schemas.openxmlformats.org/officeDocument/2006/relationships/font" Target="fonts/MontserratMedium-bold.fntdata"/><Relationship Id="rId13" Type="http://schemas.openxmlformats.org/officeDocument/2006/relationships/slide" Target="slides/slide8.xml"/><Relationship Id="rId57" Type="http://schemas.openxmlformats.org/officeDocument/2006/relationships/font" Target="fonts/Vidaloka-regular.fntdata"/><Relationship Id="rId12" Type="http://schemas.openxmlformats.org/officeDocument/2006/relationships/slide" Target="slides/slide7.xml"/><Relationship Id="rId56" Type="http://schemas.openxmlformats.org/officeDocument/2006/relationships/font" Target="fonts/MontserratMedium-boldItalic.fntdata"/><Relationship Id="rId15" Type="http://schemas.openxmlformats.org/officeDocument/2006/relationships/slide" Target="slides/slide10.xml"/><Relationship Id="rId59" Type="http://schemas.openxmlformats.org/officeDocument/2006/relationships/font" Target="fonts/PlayfairDisplaySemiBold-bold.fntdata"/><Relationship Id="rId14" Type="http://schemas.openxmlformats.org/officeDocument/2006/relationships/slide" Target="slides/slide9.xml"/><Relationship Id="rId58" Type="http://schemas.openxmlformats.org/officeDocument/2006/relationships/font" Target="fonts/PlayfairDisplay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8c0805d42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8c0805d42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88f9facbc3_4_2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88f9facbc3_4_2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88d5805754_0_3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88d5805754_0_3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move on to our Empathy Process. After much consideration, we have decided to focus only on the tenant flow to ensure it is the best that it can be, thus taking out the landlord flow from the previous iteration.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88d5805754_0_3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88d5805754_0_3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user needs and painpoints remains the same and thus the Primary Persona, as we believe, should stay the same.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Once again we focus on an international student, who requires a home and has to secure it before arriving Singapore. This living environment has to be convenient and comfortable whilst also coming with a safe and welcoming community. However, in search of this, she experiences a tedious process that come with short decision grace periods and agents who are hard to communicate with.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88d5805754_0_3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88d5805754_0_3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better improve </a:t>
            </a:r>
            <a:r>
              <a:rPr lang="en-GB"/>
              <a:t>our</a:t>
            </a:r>
            <a:r>
              <a:rPr lang="en-GB"/>
              <a:t> users’ experience on our Web-Application, we’ve decided to make changes based off of our peer heuristic evaluations.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Firstly</a:t>
            </a:r>
            <a:r>
              <a:rPr lang="en-GB"/>
              <a:t>, we have fixed the inconsistent chat interface by </a:t>
            </a:r>
            <a:r>
              <a:rPr lang="en-GB"/>
              <a:t>Separating the chat sidebar from the navigation sidebar. </a:t>
            </a:r>
            <a:r>
              <a:rPr lang="en-GB">
                <a:solidFill>
                  <a:schemeClr val="dk1"/>
                </a:solidFill>
              </a:rPr>
              <a:t>Our instructors had actually suggested a minimized chat box at the bottom right of the page, however, we decided that a larger interface would help users focus on the chat and this would not clutter the home page.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88d5805754_0_3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88d5805754_0_3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Following this, we have also allowed users to edit their already filled in contracts. This will ensure that users will be have a smoother administration process without having to panic after realising a mistake.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88d5805754_0_3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88d5805754_0_3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last major change we implemented was at the start of the user journey. Our team designed a register flow that is intuitive and easy to navigate through, allowing users to join the haus community in a smooth and convenient manner.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88d5805754_0_3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88d5805754_0_3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88f9facbc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88f9facbc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88f9facbc3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88f9facbc3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88f9facbc3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88f9facbc3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88f9facbc3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88f9facbc3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88f9facbc3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88f9facbc3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88f9facbc3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88f9facbc3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88f9facbc3_4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88f9facbc3_4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88f9facbc3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88f9facbc3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88d5805754_0_3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88d5805754_0_3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88f9facbc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88f9facbc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experiment, A/B testing is carried out within subject.  In A, co-tenants informations are displayed in a timed carousel format whilst in B, co-tenants information are </a:t>
            </a:r>
            <a:r>
              <a:rPr lang="en-GB"/>
              <a:t>displayed</a:t>
            </a:r>
            <a:r>
              <a:rPr lang="en-GB"/>
              <a:t> in a 1 page list. The motivation behind A is that it is more aesthetically pleasing, and does not overwhelm the end users with information while in B, is designed with the goal of </a:t>
            </a:r>
            <a:r>
              <a:rPr lang="en-GB"/>
              <a:t>fulfilling</a:t>
            </a:r>
            <a:r>
              <a:rPr lang="en-GB"/>
              <a:t> the need for community, where all information is provided directly to the end users at </a:t>
            </a:r>
            <a:r>
              <a:rPr lang="en-GB"/>
              <a:t>once</a:t>
            </a:r>
            <a:r>
              <a:rPr lang="en-GB"/>
              <a:t>, minimising confusion.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88f9facbc3_4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88f9facbc3_4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experiment, we have </a:t>
            </a:r>
            <a:r>
              <a:rPr lang="en-GB"/>
              <a:t>identified</a:t>
            </a:r>
            <a:r>
              <a:rPr lang="en-GB"/>
              <a:t> the population to be: _slide_</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2 types of data collection is carried out, including seeking for </a:t>
            </a:r>
            <a:r>
              <a:rPr lang="en-GB"/>
              <a:t>respondents</a:t>
            </a:r>
            <a:r>
              <a:rPr lang="en-GB"/>
              <a:t> through communication platforms such as telegram and whatsapp, as well as randomly approaching them in public(providing the device to do the experiment) and then conducting the experiment through Maze.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are seeking to gain the numbers for the dependent variables we have identified for evaluation. For the task completion time, it will be analysed using the Wilcoxon test and the Accuracy of Question Response through the Fisher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Moving 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88f9facbc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88f9facbc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Wilcoxon test is carried out due to the interval variables not being normally distributed. Additionally, since the experiment is carried out within subjects, the wilcoxon test is identified to be most appropriate for analysis of the dependent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Wilcoxon test, we want to find and compare task completion time, and by running the test through R we found that the P value is 0.001045277, which is less than the confidence interval of 0.05. This implies that there is a significant difference between the task completion time of version A and B. Suggesting that version B requires less time and might be more intuitive to version. Next we will discuss a fisher test.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88f9facbc3_4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88f9facbc3_4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Wilcoxon test is carried out due to the interval variables not being normally distributed. Additionally, since the experiment is carried out within subjects, the wilcoxon test is identified to be most appropriate for analysis of the dependent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Wilcoxon test, we want to find and compare task completion time, and by running the test through R we found that the P value is 0.001045277, which is less than the confidence interval of 0.05. This implies that there is a significant difference between the task completion time of version A and B. Suggesting that version B requires less time and might be more intuitive to version. Next we will discuss a fisher test.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88d5805754_0_2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88d5805754_0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88f9facbc3_4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88f9facbc3_4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Wilcoxon test is carried out due to the interval variables not being normally distributed. Additionally, since the experiment is carried out within subjects, the wilcoxon test is identified to be most appropriate for analysis of the dependent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Wilcoxon test, we want to find and compare task completion time, and by running the test through R we found that the P value is 0.001045277, which is less than the confidence interval of 0.05. This implies that there is a significant difference between the task completion time of version A and B. Suggesting that version B requires less time and might be more intuitive to version. Next we will discuss a fisher test.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88f9facbc3_4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88f9facbc3_4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Wilcoxon test is carried out due to the interval variables not being normally distributed. Additionally, since the experiment is carried out within subjects, the wilcoxon test is identified to be most appropriate for analysis of the dependent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Wilcoxon test, we want to find and compare task completion time, and by running the test through R we found that the P value is 0.001045277, which is less than the confidence interval of 0.05. This implies that there is a significant difference between the task completion time of version A and B. Suggesting that version B requires less time and might be more intuitive to version. Next we will discuss a fisher test.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88f9facbc3_4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88f9facbc3_4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Wilcoxon test is carried out due to the interval variables not being normally distributed. Additionally, since the experiment is carried out within subjects, the wilcoxon test is identified to be most appropriate for analysis of the dependent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Wilcoxon test, we want to find and compare task completion time, and by running the test through R we found that the P value is 0.001045277, which is less than the confidence interval of 0.05. This implies that there is a significant difference between the task completion time of version A and B. Suggesting that version B requires less time and might be more intuitive to version. Next we will discuss a fisher test.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88d5805754_0_3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88d5805754_0_3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88f9facbc3_4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88f9facbc3_4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Wilcoxon test is carried out due to the interval variables not being normally distributed. Additionally, since the experiment is carried out within subjects, the wilcoxon test is identified to be most appropriate for analysis of the dependent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Wilcoxon test, we want to find and compare task completion time, and by running the test through R we found that the P value is 0.001045277, which is less than the confidence interval of 0.05. This implies that there is a significant difference between the task completion time of version A and B. Suggesting that version B requires less time and might be more intuitive to version. Next we will discuss a fisher test.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88f9facbc3_4_1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88f9facbc3_4_1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Wilcoxon test is carried out due to the interval variables not being normally distributed. Additionally, since the experiment is carried out within subjects, the wilcoxon test is identified to be most appropriate for analysis of the dependent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Wilcoxon test, we want to find and compare task completion time, and by running the test through R we found that the P value is 0.001045277, which is less than the confidence interval of 0.05. This implies that there is a significant difference between the task completion time of version A and B. Suggesting that version B requires less time and might be more intuitive to version. Next we will discuss a fisher test.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88f9facbc3_4_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88f9facbc3_4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Wilcoxon test is carried out due to the interval variables not being normally distributed. Additionally, since the experiment is carried out within subjects, the wilcoxon test is identified to be most appropriate for analysis of the dependent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Wilcoxon test, we want to find and compare task completion time, and by running the test through R we found that the P value is 0.001045277, which is less than the confidence interval of 0.05. This implies that there is a significant difference between the task completion time of version A and B. Suggesting that version B requires less time and might be more intuitive to version. Next we will discuss a fisher test.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88f9facbc3_4_2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88f9facbc3_4_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88d5805754_0_3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88d5805754_0_3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07ec3c8c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907ec3c8c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907ec3c8c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907ec3c8c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907ec3c8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907ec3c8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907ec3c8ce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907ec3c8ce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907ec3c8ce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907ec3c8ce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Font typeface="Montserrat Medium"/>
              <a:buNone/>
              <a:defRPr sz="28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0" name="Shape 50"/>
        <p:cNvGrpSpPr/>
        <p:nvPr/>
      </p:nvGrpSpPr>
      <p:grpSpPr>
        <a:xfrm>
          <a:off x="0" y="0"/>
          <a:ext cx="0" cy="0"/>
          <a:chOff x="0" y="0"/>
          <a:chExt cx="0" cy="0"/>
        </a:xfrm>
      </p:grpSpPr>
      <p:sp>
        <p:nvSpPr>
          <p:cNvPr id="51" name="Google Shape;51;p1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1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53" name="Google Shape;53;p1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54" name="Google Shape;54;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5" name="Google Shape;55;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6" name="Google Shape;56;p1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7" name="Google Shape;57;p1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8" name="Shape 58"/>
        <p:cNvGrpSpPr/>
        <p:nvPr/>
      </p:nvGrpSpPr>
      <p:grpSpPr>
        <a:xfrm>
          <a:off x="0" y="0"/>
          <a:ext cx="0" cy="0"/>
          <a:chOff x="0" y="0"/>
          <a:chExt cx="0" cy="0"/>
        </a:xfrm>
      </p:grpSpPr>
      <p:sp>
        <p:nvSpPr>
          <p:cNvPr id="59" name="Google Shape;59;p14"/>
          <p:cNvSpPr txBox="1"/>
          <p:nvPr>
            <p:ph type="ctrTitle"/>
          </p:nvPr>
        </p:nvSpPr>
        <p:spPr>
          <a:xfrm>
            <a:off x="970625" y="2419169"/>
            <a:ext cx="1881300" cy="6447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3000">
                <a:solidFill>
                  <a:schemeClr val="accent1"/>
                </a:solidFill>
              </a:defRPr>
            </a:lvl1pPr>
            <a:lvl2pPr lvl="1"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2pPr>
            <a:lvl3pPr lvl="2"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3pPr>
            <a:lvl4pPr lvl="3"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4pPr>
            <a:lvl5pPr lvl="4"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5pPr>
            <a:lvl6pPr lvl="5"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6pPr>
            <a:lvl7pPr lvl="6"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7pPr>
            <a:lvl8pPr lvl="7"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8pPr>
            <a:lvl9pPr lvl="8"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9pPr>
          </a:lstStyle>
          <a:p/>
        </p:txBody>
      </p:sp>
      <p:sp>
        <p:nvSpPr>
          <p:cNvPr id="60" name="Google Shape;60;p14"/>
          <p:cNvSpPr txBox="1"/>
          <p:nvPr>
            <p:ph idx="1" type="subTitle"/>
          </p:nvPr>
        </p:nvSpPr>
        <p:spPr>
          <a:xfrm>
            <a:off x="971762" y="2878650"/>
            <a:ext cx="2721300" cy="132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1" name="Google Shape;61;p14"/>
          <p:cNvSpPr txBox="1"/>
          <p:nvPr>
            <p:ph idx="2" type="ctrTitle"/>
          </p:nvPr>
        </p:nvSpPr>
        <p:spPr>
          <a:xfrm>
            <a:off x="6289800" y="718687"/>
            <a:ext cx="1881300" cy="644700"/>
          </a:xfrm>
          <a:prstGeom prst="rect">
            <a:avLst/>
          </a:prstGeom>
          <a:ln>
            <a:noFill/>
          </a:ln>
        </p:spPr>
        <p:txBody>
          <a:bodyPr anchorCtr="0" anchor="b" bIns="91425" lIns="91425" spcFirstLastPara="1" rIns="91425" wrap="square" tIns="91425">
            <a:normAutofit/>
          </a:bodyPr>
          <a:lstStyle>
            <a:lvl1pPr lvl="0" rtl="0" algn="r">
              <a:spcBef>
                <a:spcPts val="0"/>
              </a:spcBef>
              <a:spcAft>
                <a:spcPts val="0"/>
              </a:spcAft>
              <a:buSzPts val="1800"/>
              <a:buNone/>
              <a:defRPr sz="3000">
                <a:solidFill>
                  <a:schemeClr val="accent1"/>
                </a:solidFill>
              </a:defRPr>
            </a:lvl1pPr>
            <a:lvl2pPr lvl="1"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2pPr>
            <a:lvl3pPr lvl="2"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3pPr>
            <a:lvl4pPr lvl="3"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4pPr>
            <a:lvl5pPr lvl="4"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5pPr>
            <a:lvl6pPr lvl="5"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6pPr>
            <a:lvl7pPr lvl="6"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7pPr>
            <a:lvl8pPr lvl="7"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8pPr>
            <a:lvl9pPr lvl="8"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9pPr>
          </a:lstStyle>
          <a:p/>
        </p:txBody>
      </p:sp>
      <p:sp>
        <p:nvSpPr>
          <p:cNvPr id="62" name="Google Shape;62;p14"/>
          <p:cNvSpPr txBox="1"/>
          <p:nvPr>
            <p:ph idx="3" type="subTitle"/>
          </p:nvPr>
        </p:nvSpPr>
        <p:spPr>
          <a:xfrm>
            <a:off x="5516938" y="1174431"/>
            <a:ext cx="2655300" cy="1322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0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63" name="Shape 63"/>
        <p:cNvGrpSpPr/>
        <p:nvPr/>
      </p:nvGrpSpPr>
      <p:grpSpPr>
        <a:xfrm>
          <a:off x="0" y="0"/>
          <a:ext cx="0" cy="0"/>
          <a:chOff x="0" y="0"/>
          <a:chExt cx="0" cy="0"/>
        </a:xfrm>
      </p:grpSpPr>
      <p:sp>
        <p:nvSpPr>
          <p:cNvPr id="64" name="Google Shape;64;p15"/>
          <p:cNvSpPr txBox="1"/>
          <p:nvPr>
            <p:ph type="ctrTitle"/>
          </p:nvPr>
        </p:nvSpPr>
        <p:spPr>
          <a:xfrm>
            <a:off x="970625" y="2419169"/>
            <a:ext cx="1881300" cy="6447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800"/>
              <a:buNone/>
              <a:defRPr sz="3000">
                <a:solidFill>
                  <a:schemeClr val="accent1"/>
                </a:solidFill>
              </a:defRPr>
            </a:lvl1pPr>
            <a:lvl2pPr lvl="1"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2pPr>
            <a:lvl3pPr lvl="2"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3pPr>
            <a:lvl4pPr lvl="3"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4pPr>
            <a:lvl5pPr lvl="4"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5pPr>
            <a:lvl6pPr lvl="5"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6pPr>
            <a:lvl7pPr lvl="6"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7pPr>
            <a:lvl8pPr lvl="7"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8pPr>
            <a:lvl9pPr lvl="8"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9pPr>
          </a:lstStyle>
          <a:p/>
        </p:txBody>
      </p:sp>
      <p:sp>
        <p:nvSpPr>
          <p:cNvPr id="65" name="Google Shape;65;p15"/>
          <p:cNvSpPr txBox="1"/>
          <p:nvPr>
            <p:ph idx="1" type="subTitle"/>
          </p:nvPr>
        </p:nvSpPr>
        <p:spPr>
          <a:xfrm>
            <a:off x="971762" y="2878650"/>
            <a:ext cx="2721300" cy="132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6" name="Google Shape;66;p15"/>
          <p:cNvSpPr txBox="1"/>
          <p:nvPr>
            <p:ph idx="2" type="ctrTitle"/>
          </p:nvPr>
        </p:nvSpPr>
        <p:spPr>
          <a:xfrm>
            <a:off x="6289800" y="718687"/>
            <a:ext cx="1881300" cy="644700"/>
          </a:xfrm>
          <a:prstGeom prst="rect">
            <a:avLst/>
          </a:prstGeom>
          <a:ln>
            <a:noFill/>
          </a:ln>
        </p:spPr>
        <p:txBody>
          <a:bodyPr anchorCtr="0" anchor="b" bIns="91425" lIns="91425" spcFirstLastPara="1" rIns="91425" wrap="square" tIns="91425">
            <a:normAutofit/>
          </a:bodyPr>
          <a:lstStyle>
            <a:lvl1pPr lvl="0" rtl="0" algn="r">
              <a:spcBef>
                <a:spcPts val="0"/>
              </a:spcBef>
              <a:spcAft>
                <a:spcPts val="0"/>
              </a:spcAft>
              <a:buSzPts val="1800"/>
              <a:buNone/>
              <a:defRPr sz="3000">
                <a:solidFill>
                  <a:schemeClr val="accent1"/>
                </a:solidFill>
              </a:defRPr>
            </a:lvl1pPr>
            <a:lvl2pPr lvl="1"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2pPr>
            <a:lvl3pPr lvl="2"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3pPr>
            <a:lvl4pPr lvl="3"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4pPr>
            <a:lvl5pPr lvl="4"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5pPr>
            <a:lvl6pPr lvl="5"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6pPr>
            <a:lvl7pPr lvl="6"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7pPr>
            <a:lvl8pPr lvl="7"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8pPr>
            <a:lvl9pPr lvl="8" rtl="0" algn="ctr">
              <a:spcBef>
                <a:spcPts val="0"/>
              </a:spcBef>
              <a:spcAft>
                <a:spcPts val="0"/>
              </a:spcAft>
              <a:buSzPts val="1800"/>
              <a:buFont typeface="Maven Pro SemiBold"/>
              <a:buNone/>
              <a:defRPr b="0" sz="1800">
                <a:latin typeface="Maven Pro SemiBold"/>
                <a:ea typeface="Maven Pro SemiBold"/>
                <a:cs typeface="Maven Pro SemiBold"/>
                <a:sym typeface="Maven Pro SemiBold"/>
              </a:defRPr>
            </a:lvl9pPr>
          </a:lstStyle>
          <a:p/>
        </p:txBody>
      </p:sp>
      <p:sp>
        <p:nvSpPr>
          <p:cNvPr id="67" name="Google Shape;67;p15"/>
          <p:cNvSpPr txBox="1"/>
          <p:nvPr>
            <p:ph idx="3" type="subTitle"/>
          </p:nvPr>
        </p:nvSpPr>
        <p:spPr>
          <a:xfrm>
            <a:off x="5516938" y="1174431"/>
            <a:ext cx="2655300" cy="1322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0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haus-e1dc4.web.app/" TargetMode="External"/><Relationship Id="rId4" Type="http://schemas.openxmlformats.org/officeDocument/2006/relationships/hyperlink" Target="https://youtu.be/pDrvD1Wry7c"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4.gif"/><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30.png"/><Relationship Id="rId8"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4.png"/><Relationship Id="rId7"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youtu.be/1J_XrSpJZyk" TargetMode="Externa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3.jpg"/><Relationship Id="rId4" Type="http://schemas.openxmlformats.org/officeDocument/2006/relationships/image" Target="../media/image5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jpg"/><Relationship Id="rId4" Type="http://schemas.openxmlformats.org/officeDocument/2006/relationships/image" Target="../media/image5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6.jpg"/><Relationship Id="rId4" Type="http://schemas.openxmlformats.org/officeDocument/2006/relationships/image" Target="../media/image5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idx="4294967295" type="title"/>
          </p:nvPr>
        </p:nvSpPr>
        <p:spPr>
          <a:xfrm>
            <a:off x="713250" y="800350"/>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t>Presentation Video</a:t>
            </a:r>
            <a:endParaRPr b="0"/>
          </a:p>
        </p:txBody>
      </p:sp>
      <p:sp>
        <p:nvSpPr>
          <p:cNvPr id="73" name="Google Shape;73;p16"/>
          <p:cNvSpPr txBox="1"/>
          <p:nvPr>
            <p:ph idx="4294967295" type="title"/>
          </p:nvPr>
        </p:nvSpPr>
        <p:spPr>
          <a:xfrm>
            <a:off x="713250" y="2889350"/>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t>Deployed Web-App</a:t>
            </a:r>
            <a:endParaRPr b="0"/>
          </a:p>
        </p:txBody>
      </p:sp>
      <p:sp>
        <p:nvSpPr>
          <p:cNvPr id="74" name="Google Shape;74;p16"/>
          <p:cNvSpPr txBox="1"/>
          <p:nvPr>
            <p:ph idx="4294967295" type="title"/>
          </p:nvPr>
        </p:nvSpPr>
        <p:spPr>
          <a:xfrm>
            <a:off x="713250" y="366357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u="sng">
                <a:solidFill>
                  <a:schemeClr val="hlink"/>
                </a:solidFill>
                <a:hlinkClick r:id="rId3"/>
              </a:rPr>
              <a:t>https://haus-e1dc4.web.app/</a:t>
            </a:r>
            <a:endParaRPr b="0"/>
          </a:p>
        </p:txBody>
      </p:sp>
      <p:sp>
        <p:nvSpPr>
          <p:cNvPr id="75" name="Google Shape;75;p16"/>
          <p:cNvSpPr txBox="1"/>
          <p:nvPr>
            <p:ph idx="4294967295" type="title"/>
          </p:nvPr>
        </p:nvSpPr>
        <p:spPr>
          <a:xfrm>
            <a:off x="713250" y="1497400"/>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u="sng">
                <a:solidFill>
                  <a:schemeClr val="hlink"/>
                </a:solidFill>
                <a:hlinkClick r:id="rId4"/>
              </a:rPr>
              <a:t>https://youtu.be/pDrvD1Wry7c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97" name="Shape 197"/>
        <p:cNvGrpSpPr/>
        <p:nvPr/>
      </p:nvGrpSpPr>
      <p:grpSpPr>
        <a:xfrm>
          <a:off x="0" y="0"/>
          <a:ext cx="0" cy="0"/>
          <a:chOff x="0" y="0"/>
          <a:chExt cx="0" cy="0"/>
        </a:xfrm>
      </p:grpSpPr>
      <p:sp>
        <p:nvSpPr>
          <p:cNvPr id="198" name="Google Shape;198;p25"/>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lt1"/>
                </a:solidFill>
                <a:latin typeface="Montserrat SemiBold"/>
                <a:ea typeface="Montserrat SemiBold"/>
                <a:cs typeface="Montserrat SemiBold"/>
                <a:sym typeface="Montserrat SemiBold"/>
              </a:rPr>
              <a:t>IDP G8T5 |</a:t>
            </a:r>
            <a:r>
              <a:rPr lang="en-GB">
                <a:solidFill>
                  <a:schemeClr val="lt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dk1"/>
                </a:solidFill>
                <a:latin typeface="Playfair Display SemiBold"/>
                <a:ea typeface="Playfair Display SemiBold"/>
                <a:cs typeface="Playfair Display SemiBold"/>
                <a:sym typeface="Playfair Display SemiBold"/>
              </a:rPr>
              <a:t>.</a:t>
            </a:r>
            <a:endParaRPr>
              <a:solidFill>
                <a:schemeClr val="dk1"/>
              </a:solidFill>
            </a:endParaRPr>
          </a:p>
        </p:txBody>
      </p:sp>
      <p:cxnSp>
        <p:nvCxnSpPr>
          <p:cNvPr id="199" name="Google Shape;199;p25"/>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200" name="Google Shape;200;p25"/>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201" name="Google Shape;201;p25"/>
          <p:cNvSpPr txBox="1"/>
          <p:nvPr>
            <p:ph idx="4294967295" type="title"/>
          </p:nvPr>
        </p:nvSpPr>
        <p:spPr>
          <a:xfrm>
            <a:off x="713250" y="445800"/>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solidFill>
                  <a:schemeClr val="lt1"/>
                </a:solidFill>
                <a:latin typeface="Vidaloka"/>
                <a:ea typeface="Vidaloka"/>
                <a:cs typeface="Vidaloka"/>
                <a:sym typeface="Vidaloka"/>
              </a:rPr>
              <a:t>Our Pitch Video </a:t>
            </a:r>
            <a:endParaRPr b="0">
              <a:solidFill>
                <a:schemeClr val="lt1"/>
              </a:solidFill>
              <a:latin typeface="Vidaloka"/>
              <a:ea typeface="Vidaloka"/>
              <a:cs typeface="Vidaloka"/>
              <a:sym typeface="Vidaloka"/>
            </a:endParaRPr>
          </a:p>
        </p:txBody>
      </p:sp>
      <p:pic>
        <p:nvPicPr>
          <p:cNvPr id="202" name="Google Shape;202;p25"/>
          <p:cNvPicPr preferRelativeResize="0"/>
          <p:nvPr/>
        </p:nvPicPr>
        <p:blipFill rotWithShape="1">
          <a:blip r:embed="rId3">
            <a:alphaModFix/>
          </a:blip>
          <a:srcRect b="15884" l="23300" r="22221" t="22115"/>
          <a:stretch/>
        </p:blipFill>
        <p:spPr>
          <a:xfrm>
            <a:off x="2739575" y="1644550"/>
            <a:ext cx="3664850" cy="2606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6" name="Shape 206"/>
        <p:cNvGrpSpPr/>
        <p:nvPr/>
      </p:nvGrpSpPr>
      <p:grpSpPr>
        <a:xfrm>
          <a:off x="0" y="0"/>
          <a:ext cx="0" cy="0"/>
          <a:chOff x="0" y="0"/>
          <a:chExt cx="0" cy="0"/>
        </a:xfrm>
      </p:grpSpPr>
      <p:sp>
        <p:nvSpPr>
          <p:cNvPr id="207" name="Google Shape;207;p26"/>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208" name="Google Shape;208;p26"/>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209" name="Google Shape;209;p26"/>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210" name="Google Shape;210;p26"/>
          <p:cNvCxnSpPr/>
          <p:nvPr/>
        </p:nvCxnSpPr>
        <p:spPr>
          <a:xfrm flipH="1">
            <a:off x="6467450" y="3935375"/>
            <a:ext cx="3047400" cy="1346400"/>
          </a:xfrm>
          <a:prstGeom prst="curvedConnector3">
            <a:avLst>
              <a:gd fmla="val 50000" name="adj1"/>
            </a:avLst>
          </a:prstGeom>
          <a:noFill/>
          <a:ln cap="flat" cmpd="sng" w="28575">
            <a:solidFill>
              <a:schemeClr val="dk1"/>
            </a:solidFill>
            <a:prstDash val="solid"/>
            <a:round/>
            <a:headEnd len="med" w="med" type="none"/>
            <a:tailEnd len="med" w="med" type="none"/>
          </a:ln>
        </p:spPr>
      </p:cxnSp>
      <p:sp>
        <p:nvSpPr>
          <p:cNvPr id="211" name="Google Shape;211;p26"/>
          <p:cNvSpPr txBox="1"/>
          <p:nvPr>
            <p:ph idx="4294967295" type="title"/>
          </p:nvPr>
        </p:nvSpPr>
        <p:spPr>
          <a:xfrm>
            <a:off x="2714550" y="2838459"/>
            <a:ext cx="3714900" cy="923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GB" sz="4800">
                <a:latin typeface="Vidaloka"/>
                <a:ea typeface="Vidaloka"/>
                <a:cs typeface="Vidaloka"/>
                <a:sym typeface="Vidaloka"/>
              </a:rPr>
              <a:t>Empathy</a:t>
            </a:r>
            <a:endParaRPr b="0" sz="4800">
              <a:latin typeface="Vidaloka"/>
              <a:ea typeface="Vidaloka"/>
              <a:cs typeface="Vidaloka"/>
              <a:sym typeface="Vidaloka"/>
            </a:endParaRPr>
          </a:p>
        </p:txBody>
      </p:sp>
      <p:sp>
        <p:nvSpPr>
          <p:cNvPr id="212" name="Google Shape;212;p26"/>
          <p:cNvSpPr txBox="1"/>
          <p:nvPr>
            <p:ph idx="4294967295" type="title"/>
          </p:nvPr>
        </p:nvSpPr>
        <p:spPr>
          <a:xfrm>
            <a:off x="3859950" y="1545450"/>
            <a:ext cx="1424100" cy="1293000"/>
          </a:xfrm>
          <a:prstGeom prst="rect">
            <a:avLst/>
          </a:prstGeom>
          <a:solidFill>
            <a:schemeClr val="dk1"/>
          </a:solidFill>
        </p:spPr>
        <p:txBody>
          <a:bodyPr anchorCtr="0" anchor="t" bIns="91425" lIns="91425" spcFirstLastPara="1" rIns="91425" wrap="square" tIns="91425">
            <a:spAutoFit/>
          </a:bodyPr>
          <a:lstStyle/>
          <a:p>
            <a:pPr indent="0" lvl="0" marL="0" rtl="0" algn="ctr">
              <a:spcBef>
                <a:spcPts val="0"/>
              </a:spcBef>
              <a:spcAft>
                <a:spcPts val="0"/>
              </a:spcAft>
              <a:buNone/>
            </a:pPr>
            <a:r>
              <a:rPr b="0" lang="en-GB" sz="7200">
                <a:solidFill>
                  <a:schemeClr val="lt1"/>
                </a:solidFill>
                <a:latin typeface="Vidaloka"/>
                <a:ea typeface="Vidaloka"/>
                <a:cs typeface="Vidaloka"/>
                <a:sym typeface="Vidaloka"/>
              </a:rPr>
              <a:t>03</a:t>
            </a:r>
            <a:endParaRPr b="0" sz="7200">
              <a:solidFill>
                <a:schemeClr val="lt1"/>
              </a:solidFill>
              <a:latin typeface="Vidaloka"/>
              <a:ea typeface="Vidaloka"/>
              <a:cs typeface="Vidaloka"/>
              <a:sym typeface="Vidalok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p27"/>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Our Primary Persona</a:t>
            </a:r>
            <a:endParaRPr b="0">
              <a:latin typeface="Vidaloka"/>
              <a:ea typeface="Vidaloka"/>
              <a:cs typeface="Vidaloka"/>
              <a:sym typeface="Vidaloka"/>
            </a:endParaRPr>
          </a:p>
        </p:txBody>
      </p:sp>
      <p:sp>
        <p:nvSpPr>
          <p:cNvPr id="218" name="Google Shape;218;p27"/>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219" name="Google Shape;219;p27"/>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220" name="Google Shape;220;p27"/>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pic>
        <p:nvPicPr>
          <p:cNvPr id="221" name="Google Shape;221;p27"/>
          <p:cNvPicPr preferRelativeResize="0"/>
          <p:nvPr/>
        </p:nvPicPr>
        <p:blipFill rotWithShape="1">
          <a:blip r:embed="rId3">
            <a:alphaModFix/>
          </a:blip>
          <a:srcRect b="5619" l="12131" r="12470" t="2855"/>
          <a:stretch/>
        </p:blipFill>
        <p:spPr>
          <a:xfrm>
            <a:off x="3369062" y="1186962"/>
            <a:ext cx="2765926" cy="2791175"/>
          </a:xfrm>
          <a:prstGeom prst="rect">
            <a:avLst/>
          </a:prstGeom>
          <a:noFill/>
          <a:ln>
            <a:noFill/>
          </a:ln>
        </p:spPr>
      </p:pic>
      <p:sp>
        <p:nvSpPr>
          <p:cNvPr id="222" name="Google Shape;222;p27"/>
          <p:cNvSpPr txBox="1"/>
          <p:nvPr/>
        </p:nvSpPr>
        <p:spPr>
          <a:xfrm>
            <a:off x="3564763" y="4150725"/>
            <a:ext cx="2374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Montserrat SemiBold"/>
                <a:ea typeface="Montserrat SemiBold"/>
                <a:cs typeface="Montserrat SemiBold"/>
                <a:sym typeface="Montserrat SemiBold"/>
              </a:rPr>
              <a:t>Nicole (20 yo) </a:t>
            </a:r>
            <a:endParaRPr sz="2400">
              <a:solidFill>
                <a:schemeClr val="dk1"/>
              </a:solidFill>
              <a:latin typeface="Montserrat SemiBold"/>
              <a:ea typeface="Montserrat SemiBold"/>
              <a:cs typeface="Montserrat SemiBold"/>
              <a:sym typeface="Montserrat SemiBold"/>
            </a:endParaRPr>
          </a:p>
        </p:txBody>
      </p:sp>
      <p:sp>
        <p:nvSpPr>
          <p:cNvPr id="223" name="Google Shape;223;p27"/>
          <p:cNvSpPr txBox="1"/>
          <p:nvPr/>
        </p:nvSpPr>
        <p:spPr>
          <a:xfrm>
            <a:off x="378525" y="1268863"/>
            <a:ext cx="2835900" cy="28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3000">
                <a:solidFill>
                  <a:schemeClr val="lt2"/>
                </a:solidFill>
                <a:highlight>
                  <a:schemeClr val="dk1"/>
                </a:highlight>
                <a:latin typeface="Vidaloka"/>
                <a:ea typeface="Vidaloka"/>
                <a:cs typeface="Vidaloka"/>
                <a:sym typeface="Vidaloka"/>
              </a:rPr>
              <a:t> </a:t>
            </a:r>
            <a:r>
              <a:rPr lang="en-GB" sz="3000">
                <a:solidFill>
                  <a:schemeClr val="lt1"/>
                </a:solidFill>
                <a:highlight>
                  <a:schemeClr val="dk1"/>
                </a:highlight>
                <a:latin typeface="Vidaloka"/>
                <a:ea typeface="Vidaloka"/>
                <a:cs typeface="Vidaloka"/>
                <a:sym typeface="Vidaloka"/>
              </a:rPr>
              <a:t>Goals &amp; Needs</a:t>
            </a:r>
            <a:r>
              <a:rPr lang="en-GB" sz="3000">
                <a:solidFill>
                  <a:schemeClr val="lt2"/>
                </a:solidFill>
                <a:highlight>
                  <a:schemeClr val="dk1"/>
                </a:highlight>
                <a:latin typeface="Vidaloka"/>
                <a:ea typeface="Vidaloka"/>
                <a:cs typeface="Vidaloka"/>
                <a:sym typeface="Vidaloka"/>
              </a:rPr>
              <a:t> </a:t>
            </a:r>
            <a:r>
              <a:rPr lang="en-GB" sz="3000">
                <a:solidFill>
                  <a:schemeClr val="lt1"/>
                </a:solidFill>
                <a:latin typeface="Vidaloka"/>
                <a:ea typeface="Vidaloka"/>
                <a:cs typeface="Vidaloka"/>
                <a:sym typeface="Vidaloka"/>
              </a:rPr>
              <a:t>.</a:t>
            </a:r>
            <a:endParaRPr sz="3000">
              <a:solidFill>
                <a:schemeClr val="lt1"/>
              </a:solidFill>
              <a:latin typeface="Vidaloka"/>
              <a:ea typeface="Vidaloka"/>
              <a:cs typeface="Vidaloka"/>
              <a:sym typeface="Vidaloka"/>
            </a:endParaRPr>
          </a:p>
          <a:p>
            <a:pPr indent="-317500" lvl="0" marL="457200" rtl="0" algn="l">
              <a:lnSpc>
                <a:spcPct val="115000"/>
              </a:lnSpc>
              <a:spcBef>
                <a:spcPts val="160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before</a:t>
            </a:r>
            <a:r>
              <a:rPr lang="en-GB">
                <a:solidFill>
                  <a:schemeClr val="dk1"/>
                </a:solidFill>
                <a:latin typeface="Montserrat"/>
                <a:ea typeface="Montserrat"/>
                <a:cs typeface="Montserrat"/>
                <a:sym typeface="Montserrat"/>
              </a:rPr>
              <a:t> arriving Singapore</a:t>
            </a:r>
            <a:endParaRPr>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near school</a:t>
            </a:r>
            <a:endParaRPr b="1">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safe</a:t>
            </a:r>
            <a:r>
              <a:rPr lang="en-GB">
                <a:solidFill>
                  <a:schemeClr val="dk1"/>
                </a:solidFill>
                <a:latin typeface="Montserrat"/>
                <a:ea typeface="Montserrat"/>
                <a:cs typeface="Montserrat"/>
                <a:sym typeface="Montserrat"/>
              </a:rPr>
              <a:t> environment</a:t>
            </a:r>
            <a:endParaRPr>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fully furnished </a:t>
            </a:r>
            <a:r>
              <a:rPr lang="en-GB">
                <a:solidFill>
                  <a:schemeClr val="dk1"/>
                </a:solidFill>
                <a:latin typeface="Montserrat"/>
                <a:ea typeface="Montserrat"/>
                <a:cs typeface="Montserrat"/>
                <a:sym typeface="Montserrat"/>
              </a:rPr>
              <a:t>home</a:t>
            </a:r>
            <a:endParaRPr b="1">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1000"/>
              </a:spcAft>
              <a:buClr>
                <a:schemeClr val="dk1"/>
              </a:buClr>
              <a:buSzPts val="1400"/>
              <a:buFont typeface="Montserrat"/>
              <a:buChar char="●"/>
            </a:pPr>
            <a:r>
              <a:rPr lang="en-GB">
                <a:solidFill>
                  <a:schemeClr val="dk1"/>
                </a:solidFill>
                <a:latin typeface="Montserrat"/>
                <a:ea typeface="Montserrat"/>
                <a:cs typeface="Montserrat"/>
                <a:sym typeface="Montserrat"/>
              </a:rPr>
              <a:t>welcoming </a:t>
            </a:r>
            <a:r>
              <a:rPr b="1" lang="en-GB">
                <a:solidFill>
                  <a:schemeClr val="dk1"/>
                </a:solidFill>
                <a:latin typeface="Montserrat"/>
                <a:ea typeface="Montserrat"/>
                <a:cs typeface="Montserrat"/>
                <a:sym typeface="Montserrat"/>
              </a:rPr>
              <a:t>community</a:t>
            </a:r>
            <a:r>
              <a:rPr lang="en-GB">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p:txBody>
      </p:sp>
      <p:sp>
        <p:nvSpPr>
          <p:cNvPr id="224" name="Google Shape;224;p27"/>
          <p:cNvSpPr txBox="1"/>
          <p:nvPr/>
        </p:nvSpPr>
        <p:spPr>
          <a:xfrm>
            <a:off x="6289625" y="1262088"/>
            <a:ext cx="2475900" cy="26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3000">
                <a:solidFill>
                  <a:schemeClr val="lt2"/>
                </a:solidFill>
                <a:highlight>
                  <a:schemeClr val="dk1"/>
                </a:highlight>
                <a:latin typeface="Vidaloka"/>
                <a:ea typeface="Vidaloka"/>
                <a:cs typeface="Vidaloka"/>
                <a:sym typeface="Vidaloka"/>
              </a:rPr>
              <a:t> </a:t>
            </a:r>
            <a:r>
              <a:rPr lang="en-GB" sz="3000">
                <a:solidFill>
                  <a:schemeClr val="lt1"/>
                </a:solidFill>
                <a:highlight>
                  <a:schemeClr val="dk1"/>
                </a:highlight>
                <a:latin typeface="Vidaloka"/>
                <a:ea typeface="Vidaloka"/>
                <a:cs typeface="Vidaloka"/>
                <a:sym typeface="Vidaloka"/>
              </a:rPr>
              <a:t>Pain-Points</a:t>
            </a:r>
            <a:r>
              <a:rPr lang="en-GB" sz="3000">
                <a:solidFill>
                  <a:schemeClr val="lt2"/>
                </a:solidFill>
                <a:highlight>
                  <a:schemeClr val="dk1"/>
                </a:highlight>
                <a:latin typeface="Vidaloka"/>
                <a:ea typeface="Vidaloka"/>
                <a:cs typeface="Vidaloka"/>
                <a:sym typeface="Vidaloka"/>
              </a:rPr>
              <a:t> </a:t>
            </a:r>
            <a:r>
              <a:rPr lang="en-GB" sz="3000">
                <a:solidFill>
                  <a:schemeClr val="lt1"/>
                </a:solidFill>
                <a:latin typeface="Vidaloka"/>
                <a:ea typeface="Vidaloka"/>
                <a:cs typeface="Vidaloka"/>
                <a:sym typeface="Vidaloka"/>
              </a:rPr>
              <a:t>.</a:t>
            </a:r>
            <a:endParaRPr sz="3000">
              <a:solidFill>
                <a:schemeClr val="lt1"/>
              </a:solidFill>
              <a:latin typeface="Vidaloka"/>
              <a:ea typeface="Vidaloka"/>
              <a:cs typeface="Vidaloka"/>
              <a:sym typeface="Vidaloka"/>
            </a:endParaRPr>
          </a:p>
          <a:p>
            <a:pPr indent="-317500" lvl="0" marL="457200" rtl="0" algn="l">
              <a:lnSpc>
                <a:spcPct val="115000"/>
              </a:lnSpc>
              <a:spcBef>
                <a:spcPts val="160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short </a:t>
            </a:r>
            <a:r>
              <a:rPr lang="en-GB">
                <a:solidFill>
                  <a:schemeClr val="dk1"/>
                </a:solidFill>
                <a:latin typeface="Montserrat"/>
                <a:ea typeface="Montserrat"/>
                <a:cs typeface="Montserrat"/>
                <a:sym typeface="Montserrat"/>
              </a:rPr>
              <a:t>grace period</a:t>
            </a:r>
            <a:endParaRPr>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lang="en-GB">
                <a:solidFill>
                  <a:schemeClr val="dk1"/>
                </a:solidFill>
                <a:latin typeface="Montserrat"/>
                <a:ea typeface="Montserrat"/>
                <a:cs typeface="Montserrat"/>
                <a:sym typeface="Montserrat"/>
              </a:rPr>
              <a:t>a</a:t>
            </a:r>
            <a:r>
              <a:rPr lang="en-GB">
                <a:solidFill>
                  <a:schemeClr val="dk1"/>
                </a:solidFill>
                <a:latin typeface="Montserrat"/>
                <a:ea typeface="Montserrat"/>
                <a:cs typeface="Montserrat"/>
                <a:sym typeface="Montserrat"/>
              </a:rPr>
              <a:t> lot of</a:t>
            </a:r>
            <a:r>
              <a:rPr b="1" lang="en-GB">
                <a:solidFill>
                  <a:schemeClr val="dk1"/>
                </a:solidFill>
                <a:latin typeface="Montserrat"/>
                <a:ea typeface="Montserrat"/>
                <a:cs typeface="Montserrat"/>
                <a:sym typeface="Montserrat"/>
              </a:rPr>
              <a:t> admin work</a:t>
            </a:r>
            <a:endParaRPr b="1">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cluttered</a:t>
            </a:r>
            <a:r>
              <a:rPr lang="en-GB">
                <a:solidFill>
                  <a:schemeClr val="dk1"/>
                </a:solidFill>
                <a:latin typeface="Montserrat"/>
                <a:ea typeface="Montserrat"/>
                <a:cs typeface="Montserrat"/>
                <a:sym typeface="Montserrat"/>
              </a:rPr>
              <a:t> listings</a:t>
            </a:r>
            <a:endParaRPr>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pushy</a:t>
            </a:r>
            <a:r>
              <a:rPr b="1" lang="en-GB">
                <a:solidFill>
                  <a:schemeClr val="dk1"/>
                </a:solidFill>
                <a:latin typeface="Montserrat"/>
                <a:ea typeface="Montserrat"/>
                <a:cs typeface="Montserrat"/>
                <a:sym typeface="Montserrat"/>
              </a:rPr>
              <a:t> </a:t>
            </a:r>
            <a:r>
              <a:rPr lang="en-GB">
                <a:solidFill>
                  <a:schemeClr val="dk1"/>
                </a:solidFill>
                <a:latin typeface="Montserrat"/>
                <a:ea typeface="Montserrat"/>
                <a:cs typeface="Montserrat"/>
                <a:sym typeface="Montserrat"/>
              </a:rPr>
              <a:t>agents</a:t>
            </a:r>
            <a:endParaRPr b="1">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1000"/>
              </a:spcAft>
              <a:buClr>
                <a:schemeClr val="dk1"/>
              </a:buClr>
              <a:buSzPts val="1400"/>
              <a:buFont typeface="Montserrat"/>
              <a:buChar char="●"/>
            </a:pPr>
            <a:r>
              <a:rPr b="1" lang="en-GB">
                <a:solidFill>
                  <a:schemeClr val="dk1"/>
                </a:solidFill>
                <a:latin typeface="Montserrat"/>
                <a:ea typeface="Montserrat"/>
                <a:cs typeface="Montserrat"/>
                <a:sym typeface="Montserrat"/>
              </a:rPr>
              <a:t>language barrier</a:t>
            </a:r>
            <a:r>
              <a:rPr lang="en-GB">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sp>
        <p:nvSpPr>
          <p:cNvPr id="229" name="Google Shape;229;p28"/>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Our Main Fixes (1 of 3)</a:t>
            </a:r>
            <a:endParaRPr b="0">
              <a:latin typeface="Vidaloka"/>
              <a:ea typeface="Vidaloka"/>
              <a:cs typeface="Vidaloka"/>
              <a:sym typeface="Vidaloka"/>
            </a:endParaRPr>
          </a:p>
        </p:txBody>
      </p:sp>
      <p:sp>
        <p:nvSpPr>
          <p:cNvPr id="230" name="Google Shape;230;p28"/>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231" name="Google Shape;231;p28"/>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232" name="Google Shape;232;p28"/>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233" name="Google Shape;233;p28"/>
          <p:cNvSpPr txBox="1"/>
          <p:nvPr/>
        </p:nvSpPr>
        <p:spPr>
          <a:xfrm>
            <a:off x="6360950" y="2214600"/>
            <a:ext cx="2193900" cy="714300"/>
          </a:xfrm>
          <a:prstGeom prst="rect">
            <a:avLst/>
          </a:prstGeom>
          <a:solidFill>
            <a:schemeClr val="dk1"/>
          </a:solid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1600"/>
              </a:spcAft>
              <a:buNone/>
            </a:pPr>
            <a:r>
              <a:rPr lang="en-GB" sz="1600">
                <a:solidFill>
                  <a:schemeClr val="lt1"/>
                </a:solidFill>
                <a:latin typeface="Montserrat SemiBold"/>
                <a:ea typeface="Montserrat SemiBold"/>
                <a:cs typeface="Montserrat SemiBold"/>
                <a:sym typeface="Montserrat SemiBold"/>
              </a:rPr>
              <a:t>Fix i</a:t>
            </a:r>
            <a:r>
              <a:rPr lang="en-GB" sz="1600">
                <a:solidFill>
                  <a:schemeClr val="lt1"/>
                </a:solidFill>
                <a:latin typeface="Montserrat SemiBold"/>
                <a:ea typeface="Montserrat SemiBold"/>
                <a:cs typeface="Montserrat SemiBold"/>
                <a:sym typeface="Montserrat SemiBold"/>
              </a:rPr>
              <a:t>nconsistent </a:t>
            </a:r>
            <a:br>
              <a:rPr lang="en-GB" sz="1600">
                <a:solidFill>
                  <a:schemeClr val="lt1"/>
                </a:solidFill>
                <a:latin typeface="Montserrat SemiBold"/>
                <a:ea typeface="Montserrat SemiBold"/>
                <a:cs typeface="Montserrat SemiBold"/>
                <a:sym typeface="Montserrat SemiBold"/>
              </a:rPr>
            </a:br>
            <a:r>
              <a:rPr lang="en-GB" sz="1600">
                <a:solidFill>
                  <a:schemeClr val="lt1"/>
                </a:solidFill>
                <a:latin typeface="Montserrat SemiBold"/>
                <a:ea typeface="Montserrat SemiBold"/>
                <a:cs typeface="Montserrat SemiBold"/>
                <a:sym typeface="Montserrat SemiBold"/>
              </a:rPr>
              <a:t>chat interface </a:t>
            </a:r>
            <a:endParaRPr sz="1600">
              <a:solidFill>
                <a:schemeClr val="lt1"/>
              </a:solidFill>
              <a:latin typeface="Montserrat SemiBold"/>
              <a:ea typeface="Montserrat SemiBold"/>
              <a:cs typeface="Montserrat SemiBold"/>
              <a:sym typeface="Montserrat SemiBold"/>
            </a:endParaRPr>
          </a:p>
        </p:txBody>
      </p:sp>
      <p:pic>
        <p:nvPicPr>
          <p:cNvPr id="234" name="Google Shape;234;p28"/>
          <p:cNvPicPr preferRelativeResize="0"/>
          <p:nvPr/>
        </p:nvPicPr>
        <p:blipFill>
          <a:blip r:embed="rId3">
            <a:alphaModFix/>
          </a:blip>
          <a:stretch>
            <a:fillRect/>
          </a:stretch>
        </p:blipFill>
        <p:spPr>
          <a:xfrm>
            <a:off x="0" y="993800"/>
            <a:ext cx="6213796" cy="3883651"/>
          </a:xfrm>
          <a:prstGeom prst="rect">
            <a:avLst/>
          </a:prstGeom>
          <a:noFill/>
          <a:ln>
            <a:noFill/>
          </a:ln>
        </p:spPr>
      </p:pic>
      <p:sp>
        <p:nvSpPr>
          <p:cNvPr id="235" name="Google Shape;235;p28"/>
          <p:cNvSpPr txBox="1"/>
          <p:nvPr/>
        </p:nvSpPr>
        <p:spPr>
          <a:xfrm>
            <a:off x="6213800" y="3080475"/>
            <a:ext cx="24882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GB" sz="1200" u="sng">
                <a:solidFill>
                  <a:schemeClr val="dk2"/>
                </a:solidFill>
                <a:latin typeface="Montserrat"/>
                <a:ea typeface="Montserrat"/>
                <a:cs typeface="Montserrat"/>
                <a:sym typeface="Montserrat"/>
              </a:rPr>
              <a:t>Separated</a:t>
            </a:r>
            <a:r>
              <a:rPr lang="en-GB" sz="1200">
                <a:solidFill>
                  <a:schemeClr val="dk2"/>
                </a:solidFill>
                <a:latin typeface="Montserrat Medium"/>
                <a:ea typeface="Montserrat Medium"/>
                <a:cs typeface="Montserrat Medium"/>
                <a:sym typeface="Montserrat Medium"/>
              </a:rPr>
              <a:t> the chat sidebar from the navigation </a:t>
            </a:r>
            <a:r>
              <a:rPr b="1" lang="en-GB" sz="1200" u="sng">
                <a:solidFill>
                  <a:schemeClr val="dk2"/>
                </a:solidFill>
                <a:latin typeface="Montserrat"/>
                <a:ea typeface="Montserrat"/>
                <a:cs typeface="Montserrat"/>
                <a:sym typeface="Montserrat"/>
              </a:rPr>
              <a:t>sidebar</a:t>
            </a:r>
            <a:r>
              <a:rPr lang="en-GB" sz="1200">
                <a:solidFill>
                  <a:schemeClr val="dk2"/>
                </a:solidFill>
                <a:latin typeface="Montserrat Medium"/>
                <a:ea typeface="Montserrat Medium"/>
                <a:cs typeface="Montserrat Medium"/>
                <a:sym typeface="Montserrat Medium"/>
              </a:rPr>
              <a:t> </a:t>
            </a:r>
            <a:endParaRPr sz="1200">
              <a:solidFill>
                <a:schemeClr val="dk2"/>
              </a:solidFill>
              <a:latin typeface="Montserrat Medium"/>
              <a:ea typeface="Montserrat Medium"/>
              <a:cs typeface="Montserrat Medium"/>
              <a:sym typeface="Montserrat Medium"/>
            </a:endParaRPr>
          </a:p>
        </p:txBody>
      </p:sp>
      <p:sp>
        <p:nvSpPr>
          <p:cNvPr id="236" name="Google Shape;236;p28"/>
          <p:cNvSpPr/>
          <p:nvPr/>
        </p:nvSpPr>
        <p:spPr>
          <a:xfrm>
            <a:off x="884100" y="1660088"/>
            <a:ext cx="1944900" cy="2619900"/>
          </a:xfrm>
          <a:prstGeom prst="rect">
            <a:avLst/>
          </a:prstGeom>
          <a:noFill/>
          <a:ln cap="flat" cmpd="sng" w="28575">
            <a:solidFill>
              <a:schemeClr val="lt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txBox="1"/>
          <p:nvPr/>
        </p:nvSpPr>
        <p:spPr>
          <a:xfrm>
            <a:off x="7054850" y="1154450"/>
            <a:ext cx="806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800">
                <a:solidFill>
                  <a:schemeClr val="dk1"/>
                </a:solidFill>
                <a:latin typeface="Vidaloka"/>
                <a:ea typeface="Vidaloka"/>
                <a:cs typeface="Vidaloka"/>
                <a:sym typeface="Vidaloka"/>
              </a:rPr>
              <a:t>0</a:t>
            </a:r>
            <a:r>
              <a:rPr lang="en-GB" sz="4800">
                <a:solidFill>
                  <a:schemeClr val="dk1"/>
                </a:solidFill>
                <a:latin typeface="Vidaloka"/>
                <a:ea typeface="Vidaloka"/>
                <a:cs typeface="Vidaloka"/>
                <a:sym typeface="Vidaloka"/>
              </a:rPr>
              <a:t>1</a:t>
            </a:r>
            <a:endParaRPr sz="4800">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 name="Shape 241"/>
        <p:cNvGrpSpPr/>
        <p:nvPr/>
      </p:nvGrpSpPr>
      <p:grpSpPr>
        <a:xfrm>
          <a:off x="0" y="0"/>
          <a:ext cx="0" cy="0"/>
          <a:chOff x="0" y="0"/>
          <a:chExt cx="0" cy="0"/>
        </a:xfrm>
      </p:grpSpPr>
      <p:sp>
        <p:nvSpPr>
          <p:cNvPr id="242" name="Google Shape;242;p29"/>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Our Main Fixes (2 of 3)</a:t>
            </a:r>
            <a:endParaRPr b="0">
              <a:latin typeface="Vidaloka"/>
              <a:ea typeface="Vidaloka"/>
              <a:cs typeface="Vidaloka"/>
              <a:sym typeface="Vidaloka"/>
            </a:endParaRPr>
          </a:p>
        </p:txBody>
      </p:sp>
      <p:sp>
        <p:nvSpPr>
          <p:cNvPr id="243" name="Google Shape;243;p29"/>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244" name="Google Shape;244;p29"/>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245" name="Google Shape;245;p29"/>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246" name="Google Shape;246;p29"/>
          <p:cNvSpPr txBox="1"/>
          <p:nvPr/>
        </p:nvSpPr>
        <p:spPr>
          <a:xfrm>
            <a:off x="6360950" y="2214600"/>
            <a:ext cx="2193900" cy="714300"/>
          </a:xfrm>
          <a:prstGeom prst="rect">
            <a:avLst/>
          </a:prstGeom>
          <a:solidFill>
            <a:schemeClr val="dk1"/>
          </a:solid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1600"/>
              </a:spcAft>
              <a:buNone/>
            </a:pPr>
            <a:r>
              <a:rPr lang="en-GB" sz="1600">
                <a:solidFill>
                  <a:schemeClr val="lt1"/>
                </a:solidFill>
                <a:latin typeface="Montserrat SemiBold"/>
                <a:ea typeface="Montserrat SemiBold"/>
                <a:cs typeface="Montserrat SemiBold"/>
                <a:sym typeface="Montserrat SemiBold"/>
              </a:rPr>
              <a:t>Allow edits to contract signing</a:t>
            </a:r>
            <a:endParaRPr sz="1600">
              <a:solidFill>
                <a:schemeClr val="lt1"/>
              </a:solidFill>
              <a:latin typeface="Montserrat SemiBold"/>
              <a:ea typeface="Montserrat SemiBold"/>
              <a:cs typeface="Montserrat SemiBold"/>
              <a:sym typeface="Montserrat SemiBold"/>
            </a:endParaRPr>
          </a:p>
        </p:txBody>
      </p:sp>
      <p:pic>
        <p:nvPicPr>
          <p:cNvPr id="247" name="Google Shape;247;p29"/>
          <p:cNvPicPr preferRelativeResize="0"/>
          <p:nvPr/>
        </p:nvPicPr>
        <p:blipFill rotWithShape="1">
          <a:blip r:embed="rId3">
            <a:alphaModFix/>
          </a:blip>
          <a:srcRect b="0" l="0" r="0" t="0"/>
          <a:stretch/>
        </p:blipFill>
        <p:spPr>
          <a:xfrm>
            <a:off x="0" y="993800"/>
            <a:ext cx="6213796" cy="3883651"/>
          </a:xfrm>
          <a:prstGeom prst="rect">
            <a:avLst/>
          </a:prstGeom>
          <a:noFill/>
          <a:ln>
            <a:noFill/>
          </a:ln>
        </p:spPr>
      </p:pic>
      <p:sp>
        <p:nvSpPr>
          <p:cNvPr id="248" name="Google Shape;248;p29"/>
          <p:cNvSpPr txBox="1"/>
          <p:nvPr/>
        </p:nvSpPr>
        <p:spPr>
          <a:xfrm>
            <a:off x="6213800" y="3080475"/>
            <a:ext cx="24882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GB" sz="1200">
                <a:solidFill>
                  <a:schemeClr val="dk2"/>
                </a:solidFill>
                <a:latin typeface="Montserrat Medium"/>
                <a:ea typeface="Montserrat Medium"/>
                <a:cs typeface="Montserrat Medium"/>
                <a:sym typeface="Montserrat Medium"/>
              </a:rPr>
              <a:t> Added an </a:t>
            </a:r>
            <a:r>
              <a:rPr b="1" lang="en-GB" sz="1200" u="sng">
                <a:solidFill>
                  <a:schemeClr val="dk2"/>
                </a:solidFill>
                <a:latin typeface="Montserrat"/>
                <a:ea typeface="Montserrat"/>
                <a:cs typeface="Montserrat"/>
                <a:sym typeface="Montserrat"/>
              </a:rPr>
              <a:t>edit button</a:t>
            </a:r>
            <a:r>
              <a:rPr lang="en-GB" sz="1200">
                <a:solidFill>
                  <a:schemeClr val="dk2"/>
                </a:solidFill>
                <a:latin typeface="Montserrat Medium"/>
                <a:ea typeface="Montserrat Medium"/>
                <a:cs typeface="Montserrat Medium"/>
                <a:sym typeface="Montserrat Medium"/>
              </a:rPr>
              <a:t> in order to allow users to edit an already filled in contract.</a:t>
            </a:r>
            <a:endParaRPr sz="1200">
              <a:solidFill>
                <a:schemeClr val="dk2"/>
              </a:solidFill>
              <a:latin typeface="Montserrat Medium"/>
              <a:ea typeface="Montserrat Medium"/>
              <a:cs typeface="Montserrat Medium"/>
              <a:sym typeface="Montserrat Medium"/>
            </a:endParaRPr>
          </a:p>
        </p:txBody>
      </p:sp>
      <p:sp>
        <p:nvSpPr>
          <p:cNvPr id="249" name="Google Shape;249;p29"/>
          <p:cNvSpPr/>
          <p:nvPr/>
        </p:nvSpPr>
        <p:spPr>
          <a:xfrm>
            <a:off x="4685675" y="3776320"/>
            <a:ext cx="416700" cy="353700"/>
          </a:xfrm>
          <a:prstGeom prst="rect">
            <a:avLst/>
          </a:prstGeom>
          <a:noFill/>
          <a:ln cap="flat" cmpd="sng" w="28575">
            <a:solidFill>
              <a:schemeClr val="lt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txBox="1"/>
          <p:nvPr/>
        </p:nvSpPr>
        <p:spPr>
          <a:xfrm>
            <a:off x="7006850" y="1154463"/>
            <a:ext cx="902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800">
                <a:solidFill>
                  <a:schemeClr val="dk1"/>
                </a:solidFill>
                <a:latin typeface="Vidaloka"/>
                <a:ea typeface="Vidaloka"/>
                <a:cs typeface="Vidaloka"/>
                <a:sym typeface="Vidaloka"/>
              </a:rPr>
              <a:t>02</a:t>
            </a:r>
            <a:endParaRPr sz="4800">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0"/>
                                        <p:tgtEl>
                                          <p:spTgt spid="24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sp>
        <p:nvSpPr>
          <p:cNvPr id="255" name="Google Shape;255;p30"/>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Our Ma</a:t>
            </a:r>
            <a:r>
              <a:rPr b="0" lang="en-GB">
                <a:latin typeface="Vidaloka"/>
                <a:ea typeface="Vidaloka"/>
                <a:cs typeface="Vidaloka"/>
                <a:sym typeface="Vidaloka"/>
              </a:rPr>
              <a:t>in</a:t>
            </a:r>
            <a:r>
              <a:rPr b="0" lang="en-GB">
                <a:latin typeface="Vidaloka"/>
                <a:ea typeface="Vidaloka"/>
                <a:cs typeface="Vidaloka"/>
                <a:sym typeface="Vidaloka"/>
              </a:rPr>
              <a:t> Fixes (3 of 3)</a:t>
            </a:r>
            <a:endParaRPr b="0">
              <a:latin typeface="Vidaloka"/>
              <a:ea typeface="Vidaloka"/>
              <a:cs typeface="Vidaloka"/>
              <a:sym typeface="Vidaloka"/>
            </a:endParaRPr>
          </a:p>
        </p:txBody>
      </p:sp>
      <p:sp>
        <p:nvSpPr>
          <p:cNvPr id="256" name="Google Shape;256;p30"/>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257" name="Google Shape;257;p30"/>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258" name="Google Shape;258;p30"/>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259" name="Google Shape;259;p30"/>
          <p:cNvSpPr txBox="1"/>
          <p:nvPr/>
        </p:nvSpPr>
        <p:spPr>
          <a:xfrm>
            <a:off x="6360950" y="2214600"/>
            <a:ext cx="2193900" cy="714300"/>
          </a:xfrm>
          <a:prstGeom prst="rect">
            <a:avLst/>
          </a:prstGeom>
          <a:solidFill>
            <a:schemeClr val="dk1"/>
          </a:solidFill>
          <a:ln>
            <a:noFill/>
          </a:ln>
        </p:spPr>
        <p:txBody>
          <a:bodyPr anchorCtr="0" anchor="ctr" bIns="91425" lIns="91425" spcFirstLastPara="1" rIns="91425" wrap="square" tIns="91425">
            <a:spAutoFit/>
          </a:bodyPr>
          <a:lstStyle/>
          <a:p>
            <a:pPr indent="0" lvl="0" marL="0" rtl="0" algn="ctr">
              <a:lnSpc>
                <a:spcPct val="115000"/>
              </a:lnSpc>
              <a:spcBef>
                <a:spcPts val="0"/>
              </a:spcBef>
              <a:spcAft>
                <a:spcPts val="1600"/>
              </a:spcAft>
              <a:buNone/>
            </a:pPr>
            <a:r>
              <a:rPr lang="en-GB" sz="1600">
                <a:solidFill>
                  <a:schemeClr val="lt1"/>
                </a:solidFill>
                <a:latin typeface="Montserrat SemiBold"/>
                <a:ea typeface="Montserrat SemiBold"/>
                <a:cs typeface="Montserrat SemiBold"/>
                <a:sym typeface="Montserrat SemiBold"/>
              </a:rPr>
              <a:t>Misleading Registration Page</a:t>
            </a:r>
            <a:endParaRPr sz="1600">
              <a:solidFill>
                <a:schemeClr val="lt1"/>
              </a:solidFill>
              <a:latin typeface="Montserrat SemiBold"/>
              <a:ea typeface="Montserrat SemiBold"/>
              <a:cs typeface="Montserrat SemiBold"/>
              <a:sym typeface="Montserrat SemiBold"/>
            </a:endParaRPr>
          </a:p>
        </p:txBody>
      </p:sp>
      <p:pic>
        <p:nvPicPr>
          <p:cNvPr id="260" name="Google Shape;260;p30"/>
          <p:cNvPicPr preferRelativeResize="0"/>
          <p:nvPr/>
        </p:nvPicPr>
        <p:blipFill rotWithShape="1">
          <a:blip r:embed="rId3">
            <a:alphaModFix/>
          </a:blip>
          <a:srcRect b="0" l="0" r="0" t="0"/>
          <a:stretch/>
        </p:blipFill>
        <p:spPr>
          <a:xfrm>
            <a:off x="0" y="993800"/>
            <a:ext cx="6213796" cy="3883651"/>
          </a:xfrm>
          <a:prstGeom prst="rect">
            <a:avLst/>
          </a:prstGeom>
          <a:noFill/>
          <a:ln>
            <a:noFill/>
          </a:ln>
        </p:spPr>
      </p:pic>
      <p:sp>
        <p:nvSpPr>
          <p:cNvPr id="261" name="Google Shape;261;p30"/>
          <p:cNvSpPr txBox="1"/>
          <p:nvPr/>
        </p:nvSpPr>
        <p:spPr>
          <a:xfrm>
            <a:off x="6213800" y="3080475"/>
            <a:ext cx="24882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GB" sz="1200">
                <a:solidFill>
                  <a:schemeClr val="dk2"/>
                </a:solidFill>
                <a:latin typeface="Montserrat Medium"/>
                <a:ea typeface="Montserrat Medium"/>
                <a:cs typeface="Montserrat Medium"/>
                <a:sym typeface="Montserrat Medium"/>
              </a:rPr>
              <a:t> Addition of a </a:t>
            </a:r>
            <a:r>
              <a:rPr b="1" lang="en-GB" sz="1200" u="sng">
                <a:solidFill>
                  <a:schemeClr val="dk2"/>
                </a:solidFill>
                <a:latin typeface="Montserrat"/>
                <a:ea typeface="Montserrat"/>
                <a:cs typeface="Montserrat"/>
                <a:sym typeface="Montserrat"/>
              </a:rPr>
              <a:t>register button</a:t>
            </a:r>
            <a:r>
              <a:rPr lang="en-GB" sz="1200">
                <a:solidFill>
                  <a:schemeClr val="dk2"/>
                </a:solidFill>
                <a:latin typeface="Montserrat Medium"/>
                <a:ea typeface="Montserrat Medium"/>
                <a:cs typeface="Montserrat Medium"/>
                <a:sym typeface="Montserrat Medium"/>
              </a:rPr>
              <a:t> on the register page</a:t>
            </a:r>
            <a:endParaRPr sz="1200">
              <a:solidFill>
                <a:schemeClr val="dk2"/>
              </a:solidFill>
              <a:latin typeface="Montserrat Medium"/>
              <a:ea typeface="Montserrat Medium"/>
              <a:cs typeface="Montserrat Medium"/>
              <a:sym typeface="Montserrat Medium"/>
            </a:endParaRPr>
          </a:p>
        </p:txBody>
      </p:sp>
      <p:sp>
        <p:nvSpPr>
          <p:cNvPr id="262" name="Google Shape;262;p30"/>
          <p:cNvSpPr/>
          <p:nvPr/>
        </p:nvSpPr>
        <p:spPr>
          <a:xfrm>
            <a:off x="2765925" y="3359525"/>
            <a:ext cx="656700" cy="302700"/>
          </a:xfrm>
          <a:prstGeom prst="rect">
            <a:avLst/>
          </a:prstGeom>
          <a:noFill/>
          <a:ln cap="flat" cmpd="sng" w="28575">
            <a:solidFill>
              <a:schemeClr val="lt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txBox="1"/>
          <p:nvPr/>
        </p:nvSpPr>
        <p:spPr>
          <a:xfrm>
            <a:off x="7006850" y="1154463"/>
            <a:ext cx="902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800">
                <a:solidFill>
                  <a:schemeClr val="dk1"/>
                </a:solidFill>
                <a:latin typeface="Vidaloka"/>
                <a:ea typeface="Vidaloka"/>
                <a:cs typeface="Vidaloka"/>
                <a:sym typeface="Vidaloka"/>
              </a:rPr>
              <a:t>03</a:t>
            </a:r>
            <a:endParaRPr sz="4800">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 name="Shape 267"/>
        <p:cNvGrpSpPr/>
        <p:nvPr/>
      </p:nvGrpSpPr>
      <p:grpSpPr>
        <a:xfrm>
          <a:off x="0" y="0"/>
          <a:ext cx="0" cy="0"/>
          <a:chOff x="0" y="0"/>
          <a:chExt cx="0" cy="0"/>
        </a:xfrm>
      </p:grpSpPr>
      <p:sp>
        <p:nvSpPr>
          <p:cNvPr id="268" name="Google Shape;268;p31"/>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269" name="Google Shape;269;p31"/>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270" name="Google Shape;270;p31"/>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271" name="Google Shape;271;p31"/>
          <p:cNvCxnSpPr/>
          <p:nvPr/>
        </p:nvCxnSpPr>
        <p:spPr>
          <a:xfrm flipH="1">
            <a:off x="6467450" y="3935375"/>
            <a:ext cx="3047400" cy="1346400"/>
          </a:xfrm>
          <a:prstGeom prst="curvedConnector3">
            <a:avLst>
              <a:gd fmla="val 50000" name="adj1"/>
            </a:avLst>
          </a:prstGeom>
          <a:noFill/>
          <a:ln cap="flat" cmpd="sng" w="28575">
            <a:solidFill>
              <a:schemeClr val="dk1"/>
            </a:solidFill>
            <a:prstDash val="solid"/>
            <a:round/>
            <a:headEnd len="med" w="med" type="none"/>
            <a:tailEnd len="med" w="med" type="none"/>
          </a:ln>
        </p:spPr>
      </p:cxnSp>
      <p:sp>
        <p:nvSpPr>
          <p:cNvPr id="272" name="Google Shape;272;p31"/>
          <p:cNvSpPr txBox="1"/>
          <p:nvPr>
            <p:ph idx="4294967295" type="title"/>
          </p:nvPr>
        </p:nvSpPr>
        <p:spPr>
          <a:xfrm>
            <a:off x="2714550" y="2838459"/>
            <a:ext cx="3714900" cy="923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GB" sz="4800">
                <a:latin typeface="Vidaloka"/>
                <a:ea typeface="Vidaloka"/>
                <a:cs typeface="Vidaloka"/>
                <a:sym typeface="Vidaloka"/>
              </a:rPr>
              <a:t>Prototype</a:t>
            </a:r>
            <a:endParaRPr b="0" sz="4800">
              <a:latin typeface="Vidaloka"/>
              <a:ea typeface="Vidaloka"/>
              <a:cs typeface="Vidaloka"/>
              <a:sym typeface="Vidaloka"/>
            </a:endParaRPr>
          </a:p>
        </p:txBody>
      </p:sp>
      <p:sp>
        <p:nvSpPr>
          <p:cNvPr id="273" name="Google Shape;273;p31"/>
          <p:cNvSpPr txBox="1"/>
          <p:nvPr>
            <p:ph idx="4294967295" type="title"/>
          </p:nvPr>
        </p:nvSpPr>
        <p:spPr>
          <a:xfrm>
            <a:off x="3859950" y="1545450"/>
            <a:ext cx="1424100" cy="1293000"/>
          </a:xfrm>
          <a:prstGeom prst="rect">
            <a:avLst/>
          </a:prstGeom>
          <a:solidFill>
            <a:schemeClr val="dk1"/>
          </a:solidFill>
        </p:spPr>
        <p:txBody>
          <a:bodyPr anchorCtr="0" anchor="t" bIns="91425" lIns="91425" spcFirstLastPara="1" rIns="91425" wrap="square" tIns="91425">
            <a:spAutoFit/>
          </a:bodyPr>
          <a:lstStyle/>
          <a:p>
            <a:pPr indent="0" lvl="0" marL="0" rtl="0" algn="ctr">
              <a:spcBef>
                <a:spcPts val="0"/>
              </a:spcBef>
              <a:spcAft>
                <a:spcPts val="0"/>
              </a:spcAft>
              <a:buNone/>
            </a:pPr>
            <a:r>
              <a:rPr b="0" lang="en-GB" sz="7200">
                <a:solidFill>
                  <a:schemeClr val="lt1"/>
                </a:solidFill>
                <a:latin typeface="Vidaloka"/>
                <a:ea typeface="Vidaloka"/>
                <a:cs typeface="Vidaloka"/>
                <a:sym typeface="Vidaloka"/>
              </a:rPr>
              <a:t>04</a:t>
            </a:r>
            <a:endParaRPr b="0" sz="7200">
              <a:solidFill>
                <a:schemeClr val="lt1"/>
              </a:solidFill>
              <a:latin typeface="Vidaloka"/>
              <a:ea typeface="Vidaloka"/>
              <a:cs typeface="Vidaloka"/>
              <a:sym typeface="Vidalok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sp>
        <p:nvSpPr>
          <p:cNvPr id="278" name="Google Shape;278;p32"/>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279" name="Google Shape;279;p32"/>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280" name="Google Shape;280;p32"/>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281" name="Google Shape;281;p32"/>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Register Page (Verification)</a:t>
            </a:r>
            <a:endParaRPr b="0">
              <a:latin typeface="Vidaloka"/>
              <a:ea typeface="Vidaloka"/>
              <a:cs typeface="Vidaloka"/>
              <a:sym typeface="Vidaloka"/>
            </a:endParaRPr>
          </a:p>
        </p:txBody>
      </p:sp>
      <p:pic>
        <p:nvPicPr>
          <p:cNvPr id="282" name="Google Shape;282;p32"/>
          <p:cNvPicPr preferRelativeResize="0"/>
          <p:nvPr/>
        </p:nvPicPr>
        <p:blipFill>
          <a:blip r:embed="rId3">
            <a:alphaModFix/>
          </a:blip>
          <a:stretch>
            <a:fillRect/>
          </a:stretch>
        </p:blipFill>
        <p:spPr>
          <a:xfrm>
            <a:off x="608750" y="571500"/>
            <a:ext cx="7924803" cy="4457701"/>
          </a:xfrm>
          <a:prstGeom prst="rect">
            <a:avLst/>
          </a:prstGeom>
          <a:noFill/>
          <a:ln>
            <a:noFill/>
          </a:ln>
        </p:spPr>
      </p:pic>
      <p:pic>
        <p:nvPicPr>
          <p:cNvPr id="283" name="Google Shape;283;p32"/>
          <p:cNvPicPr preferRelativeResize="0"/>
          <p:nvPr/>
        </p:nvPicPr>
        <p:blipFill>
          <a:blip r:embed="rId4">
            <a:alphaModFix/>
          </a:blip>
          <a:stretch>
            <a:fillRect/>
          </a:stretch>
        </p:blipFill>
        <p:spPr>
          <a:xfrm>
            <a:off x="713250" y="629806"/>
            <a:ext cx="7717499" cy="4341093"/>
          </a:xfrm>
          <a:prstGeom prst="rect">
            <a:avLst/>
          </a:prstGeom>
          <a:noFill/>
          <a:ln>
            <a:noFill/>
          </a:ln>
        </p:spPr>
      </p:pic>
      <p:pic>
        <p:nvPicPr>
          <p:cNvPr id="284" name="Google Shape;284;p32"/>
          <p:cNvPicPr preferRelativeResize="0"/>
          <p:nvPr/>
        </p:nvPicPr>
        <p:blipFill>
          <a:blip r:embed="rId5">
            <a:alphaModFix/>
          </a:blip>
          <a:stretch>
            <a:fillRect/>
          </a:stretch>
        </p:blipFill>
        <p:spPr>
          <a:xfrm>
            <a:off x="713250" y="629794"/>
            <a:ext cx="7924803" cy="4457707"/>
          </a:xfrm>
          <a:prstGeom prst="rect">
            <a:avLst/>
          </a:prstGeom>
          <a:noFill/>
          <a:ln>
            <a:noFill/>
          </a:ln>
        </p:spPr>
      </p:pic>
      <p:pic>
        <p:nvPicPr>
          <p:cNvPr id="285" name="Google Shape;285;p32"/>
          <p:cNvPicPr preferRelativeResize="0"/>
          <p:nvPr/>
        </p:nvPicPr>
        <p:blipFill>
          <a:blip r:embed="rId6">
            <a:alphaModFix/>
          </a:blip>
          <a:stretch>
            <a:fillRect/>
          </a:stretch>
        </p:blipFill>
        <p:spPr>
          <a:xfrm>
            <a:off x="713250" y="742713"/>
            <a:ext cx="7316050" cy="4115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sp>
        <p:nvSpPr>
          <p:cNvPr id="290" name="Google Shape;290;p33"/>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291" name="Google Shape;291;p33"/>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292" name="Google Shape;292;p33"/>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293" name="Google Shape;293;p33"/>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Real time update on viewers</a:t>
            </a:r>
            <a:endParaRPr b="0">
              <a:latin typeface="Vidaloka"/>
              <a:ea typeface="Vidaloka"/>
              <a:cs typeface="Vidaloka"/>
              <a:sym typeface="Vidaloka"/>
            </a:endParaRPr>
          </a:p>
        </p:txBody>
      </p:sp>
      <p:pic>
        <p:nvPicPr>
          <p:cNvPr id="294" name="Google Shape;294;p33"/>
          <p:cNvPicPr preferRelativeResize="0"/>
          <p:nvPr/>
        </p:nvPicPr>
        <p:blipFill rotWithShape="1">
          <a:blip r:embed="rId3">
            <a:alphaModFix/>
          </a:blip>
          <a:srcRect b="17446" l="21874" r="23438" t="21230"/>
          <a:stretch/>
        </p:blipFill>
        <p:spPr>
          <a:xfrm>
            <a:off x="0" y="1105450"/>
            <a:ext cx="5803003" cy="3660350"/>
          </a:xfrm>
          <a:prstGeom prst="rect">
            <a:avLst/>
          </a:prstGeom>
          <a:noFill/>
          <a:ln>
            <a:noFill/>
          </a:ln>
        </p:spPr>
      </p:pic>
      <p:sp>
        <p:nvSpPr>
          <p:cNvPr id="295" name="Google Shape;295;p33"/>
          <p:cNvSpPr/>
          <p:nvPr/>
        </p:nvSpPr>
        <p:spPr>
          <a:xfrm>
            <a:off x="2055350" y="2215825"/>
            <a:ext cx="892500" cy="1062900"/>
          </a:xfrm>
          <a:prstGeom prst="roundRect">
            <a:avLst>
              <a:gd fmla="val 13485" name="adj"/>
            </a:avLst>
          </a:prstGeom>
          <a:noFill/>
          <a:ln cap="flat" cmpd="sng" w="28575">
            <a:solidFill>
              <a:schemeClr val="lt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33"/>
          <p:cNvCxnSpPr>
            <a:stCxn id="295" idx="3"/>
            <a:endCxn id="297" idx="1"/>
          </p:cNvCxnSpPr>
          <p:nvPr/>
        </p:nvCxnSpPr>
        <p:spPr>
          <a:xfrm>
            <a:off x="2947850" y="2747275"/>
            <a:ext cx="3148200" cy="164400"/>
          </a:xfrm>
          <a:prstGeom prst="straightConnector1">
            <a:avLst/>
          </a:prstGeom>
          <a:noFill/>
          <a:ln cap="flat" cmpd="sng" w="28575">
            <a:solidFill>
              <a:schemeClr val="lt2"/>
            </a:solidFill>
            <a:prstDash val="solid"/>
            <a:round/>
            <a:headEnd len="med" w="med" type="none"/>
            <a:tailEnd len="med" w="med" type="triangle"/>
          </a:ln>
          <a:effectLst>
            <a:outerShdw blurRad="57150" rotWithShape="0" algn="bl" dir="5400000" dist="19050">
              <a:schemeClr val="lt2">
                <a:alpha val="50000"/>
              </a:schemeClr>
            </a:outerShdw>
          </a:effectLst>
        </p:spPr>
      </p:cxnSp>
      <p:pic>
        <p:nvPicPr>
          <p:cNvPr id="297" name="Google Shape;297;p33"/>
          <p:cNvPicPr preferRelativeResize="0"/>
          <p:nvPr/>
        </p:nvPicPr>
        <p:blipFill rotWithShape="1">
          <a:blip r:embed="rId4">
            <a:alphaModFix/>
          </a:blip>
          <a:srcRect b="0" l="4634" r="0" t="0"/>
          <a:stretch/>
        </p:blipFill>
        <p:spPr>
          <a:xfrm>
            <a:off x="6096000" y="1170125"/>
            <a:ext cx="2895600" cy="3483226"/>
          </a:xfrm>
          <a:prstGeom prst="rect">
            <a:avLst/>
          </a:prstGeom>
          <a:noFill/>
          <a:ln>
            <a:noFill/>
          </a:ln>
        </p:spPr>
      </p:pic>
      <p:sp>
        <p:nvSpPr>
          <p:cNvPr id="298" name="Google Shape;298;p33"/>
          <p:cNvSpPr/>
          <p:nvPr/>
        </p:nvSpPr>
        <p:spPr>
          <a:xfrm>
            <a:off x="6206300" y="4130850"/>
            <a:ext cx="1193100" cy="250800"/>
          </a:xfrm>
          <a:prstGeom prst="roundRect">
            <a:avLst>
              <a:gd fmla="val 16667" name="adj"/>
            </a:avLst>
          </a:prstGeom>
          <a:noFill/>
          <a:ln cap="flat" cmpd="sng" w="28575">
            <a:solidFill>
              <a:schemeClr val="lt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sp>
        <p:nvSpPr>
          <p:cNvPr id="303" name="Google Shape;303;p34"/>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304" name="Google Shape;304;p34"/>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305" name="Google Shape;305;p34"/>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306" name="Google Shape;306;p34"/>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Interactive map</a:t>
            </a:r>
            <a:endParaRPr b="0">
              <a:latin typeface="Vidaloka"/>
              <a:ea typeface="Vidaloka"/>
              <a:cs typeface="Vidaloka"/>
              <a:sym typeface="Vidaloka"/>
            </a:endParaRPr>
          </a:p>
        </p:txBody>
      </p:sp>
      <p:pic>
        <p:nvPicPr>
          <p:cNvPr id="307" name="Google Shape;307;p34"/>
          <p:cNvPicPr preferRelativeResize="0"/>
          <p:nvPr/>
        </p:nvPicPr>
        <p:blipFill rotWithShape="1">
          <a:blip r:embed="rId3">
            <a:alphaModFix/>
          </a:blip>
          <a:srcRect b="9652" l="18421" r="18554" t="21595"/>
          <a:stretch/>
        </p:blipFill>
        <p:spPr>
          <a:xfrm>
            <a:off x="70275" y="1550725"/>
            <a:ext cx="4514202" cy="2769800"/>
          </a:xfrm>
          <a:prstGeom prst="rect">
            <a:avLst/>
          </a:prstGeom>
          <a:noFill/>
          <a:ln>
            <a:noFill/>
          </a:ln>
        </p:spPr>
      </p:pic>
      <p:pic>
        <p:nvPicPr>
          <p:cNvPr id="308" name="Google Shape;308;p34"/>
          <p:cNvPicPr preferRelativeResize="0"/>
          <p:nvPr/>
        </p:nvPicPr>
        <p:blipFill rotWithShape="1">
          <a:blip r:embed="rId4">
            <a:alphaModFix/>
          </a:blip>
          <a:srcRect b="9900" l="19625" r="20505" t="24405"/>
          <a:stretch/>
        </p:blipFill>
        <p:spPr>
          <a:xfrm>
            <a:off x="4584476" y="1550725"/>
            <a:ext cx="4487547" cy="2769800"/>
          </a:xfrm>
          <a:prstGeom prst="rect">
            <a:avLst/>
          </a:prstGeom>
          <a:noFill/>
          <a:ln>
            <a:noFill/>
          </a:ln>
        </p:spPr>
      </p:pic>
      <p:sp>
        <p:nvSpPr>
          <p:cNvPr id="309" name="Google Shape;309;p34"/>
          <p:cNvSpPr/>
          <p:nvPr/>
        </p:nvSpPr>
        <p:spPr>
          <a:xfrm>
            <a:off x="6835600" y="2162725"/>
            <a:ext cx="1595100" cy="1770600"/>
          </a:xfrm>
          <a:prstGeom prst="rect">
            <a:avLst/>
          </a:prstGeom>
          <a:noFill/>
          <a:ln cap="flat" cmpd="sng" w="28575">
            <a:solidFill>
              <a:schemeClr val="lt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2315150" y="2162725"/>
            <a:ext cx="1595100" cy="1770600"/>
          </a:xfrm>
          <a:prstGeom prst="rect">
            <a:avLst/>
          </a:prstGeom>
          <a:noFill/>
          <a:ln cap="flat" cmpd="sng" w="28575">
            <a:solidFill>
              <a:schemeClr val="lt2"/>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5029210" y="0"/>
            <a:ext cx="4114790" cy="5143500"/>
          </a:xfrm>
          <a:prstGeom prst="rect">
            <a:avLst/>
          </a:prstGeom>
          <a:noFill/>
          <a:ln>
            <a:noFill/>
          </a:ln>
        </p:spPr>
      </p:pic>
      <p:sp>
        <p:nvSpPr>
          <p:cNvPr id="81" name="Google Shape;81;p17"/>
          <p:cNvSpPr txBox="1"/>
          <p:nvPr/>
        </p:nvSpPr>
        <p:spPr>
          <a:xfrm>
            <a:off x="627975" y="2946200"/>
            <a:ext cx="3764100" cy="1403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2400">
                <a:solidFill>
                  <a:schemeClr val="lt1"/>
                </a:solidFill>
                <a:latin typeface="Montserrat Medium"/>
                <a:ea typeface="Montserrat Medium"/>
                <a:cs typeface="Montserrat Medium"/>
                <a:sym typeface="Montserrat Medium"/>
              </a:rPr>
              <a:t>at </a:t>
            </a:r>
            <a:r>
              <a:rPr lang="en-GB" sz="2400">
                <a:solidFill>
                  <a:schemeClr val="lt2"/>
                </a:solidFill>
                <a:latin typeface="Playfair Display SemiBold"/>
                <a:ea typeface="Playfair Display SemiBold"/>
                <a:cs typeface="Playfair Display SemiBold"/>
                <a:sym typeface="Playfair Display SemiBold"/>
              </a:rPr>
              <a:t>haûs</a:t>
            </a:r>
            <a:r>
              <a:rPr lang="en-GB" sz="2400">
                <a:solidFill>
                  <a:schemeClr val="lt1"/>
                </a:solidFill>
                <a:latin typeface="Montserrat Medium"/>
                <a:ea typeface="Montserrat Medium"/>
                <a:cs typeface="Montserrat Medium"/>
                <a:sym typeface="Montserrat Medium"/>
              </a:rPr>
              <a:t> ,</a:t>
            </a:r>
            <a:endParaRPr sz="2400">
              <a:solidFill>
                <a:schemeClr val="lt1"/>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GB" sz="2400">
                <a:solidFill>
                  <a:schemeClr val="lt1"/>
                </a:solidFill>
                <a:latin typeface="Montserrat Medium"/>
                <a:ea typeface="Montserrat Medium"/>
                <a:cs typeface="Montserrat Medium"/>
                <a:sym typeface="Montserrat Medium"/>
              </a:rPr>
              <a:t>we commit to putting a roof over </a:t>
            </a:r>
            <a:r>
              <a:rPr lang="en-GB" sz="2400">
                <a:solidFill>
                  <a:schemeClr val="lt2"/>
                </a:solidFill>
                <a:latin typeface="Playfair Display SemiBold"/>
                <a:ea typeface="Playfair Display SemiBold"/>
                <a:cs typeface="Playfair Display SemiBold"/>
                <a:sym typeface="Playfair Display SemiBold"/>
              </a:rPr>
              <a:t>û</a:t>
            </a:r>
            <a:endParaRPr sz="2400">
              <a:solidFill>
                <a:schemeClr val="lt1"/>
              </a:solidFill>
              <a:latin typeface="Montserrat Medium"/>
              <a:ea typeface="Montserrat Medium"/>
              <a:cs typeface="Montserrat Medium"/>
              <a:sym typeface="Montserrat Medium"/>
            </a:endParaRPr>
          </a:p>
        </p:txBody>
      </p:sp>
      <p:pic>
        <p:nvPicPr>
          <p:cNvPr id="82" name="Google Shape;82;p17"/>
          <p:cNvPicPr preferRelativeResize="0"/>
          <p:nvPr/>
        </p:nvPicPr>
        <p:blipFill rotWithShape="1">
          <a:blip r:embed="rId4">
            <a:alphaModFix/>
          </a:blip>
          <a:srcRect b="15884" l="23300" r="22221" t="22115"/>
          <a:stretch/>
        </p:blipFill>
        <p:spPr>
          <a:xfrm>
            <a:off x="1435988" y="1043800"/>
            <a:ext cx="2148076" cy="15279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sp>
        <p:nvSpPr>
          <p:cNvPr id="315" name="Google Shape;315;p35"/>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316" name="Google Shape;316;p35"/>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317" name="Google Shape;317;p35"/>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318" name="Google Shape;318;p35"/>
          <p:cNvSpPr txBox="1"/>
          <p:nvPr>
            <p:ph idx="4294967295" type="title"/>
          </p:nvPr>
        </p:nvSpPr>
        <p:spPr>
          <a:xfrm>
            <a:off x="713250" y="445800"/>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Comparison page</a:t>
            </a:r>
            <a:endParaRPr b="0">
              <a:latin typeface="Vidaloka"/>
              <a:ea typeface="Vidaloka"/>
              <a:cs typeface="Vidaloka"/>
              <a:sym typeface="Vidaloka"/>
            </a:endParaRPr>
          </a:p>
        </p:txBody>
      </p:sp>
      <p:pic>
        <p:nvPicPr>
          <p:cNvPr id="319" name="Google Shape;319;p35"/>
          <p:cNvPicPr preferRelativeResize="0"/>
          <p:nvPr/>
        </p:nvPicPr>
        <p:blipFill rotWithShape="1">
          <a:blip r:embed="rId3">
            <a:alphaModFix/>
          </a:blip>
          <a:srcRect b="17718" l="23143" r="24150" t="23763"/>
          <a:stretch/>
        </p:blipFill>
        <p:spPr>
          <a:xfrm>
            <a:off x="1705900" y="1077575"/>
            <a:ext cx="5732204" cy="3579800"/>
          </a:xfrm>
          <a:prstGeom prst="rect">
            <a:avLst/>
          </a:prstGeom>
          <a:noFill/>
          <a:ln>
            <a:noFill/>
          </a:ln>
        </p:spPr>
      </p:pic>
      <p:pic>
        <p:nvPicPr>
          <p:cNvPr id="320" name="Google Shape;320;p35"/>
          <p:cNvPicPr preferRelativeResize="0"/>
          <p:nvPr/>
        </p:nvPicPr>
        <p:blipFill rotWithShape="1">
          <a:blip r:embed="rId4">
            <a:alphaModFix/>
          </a:blip>
          <a:srcRect b="18744" l="23139" r="22695" t="22735"/>
          <a:stretch/>
        </p:blipFill>
        <p:spPr>
          <a:xfrm>
            <a:off x="1705900" y="1029375"/>
            <a:ext cx="5890831" cy="3579800"/>
          </a:xfrm>
          <a:prstGeom prst="rect">
            <a:avLst/>
          </a:prstGeom>
          <a:noFill/>
          <a:ln>
            <a:noFill/>
          </a:ln>
        </p:spPr>
      </p:pic>
      <p:pic>
        <p:nvPicPr>
          <p:cNvPr id="321" name="Google Shape;321;p35"/>
          <p:cNvPicPr preferRelativeResize="0"/>
          <p:nvPr/>
        </p:nvPicPr>
        <p:blipFill rotWithShape="1">
          <a:blip r:embed="rId5">
            <a:alphaModFix/>
          </a:blip>
          <a:srcRect b="16335" l="23350" r="23940" t="23474"/>
          <a:stretch/>
        </p:blipFill>
        <p:spPr>
          <a:xfrm>
            <a:off x="1705900" y="975587"/>
            <a:ext cx="5890826" cy="3783787"/>
          </a:xfrm>
          <a:prstGeom prst="rect">
            <a:avLst/>
          </a:prstGeom>
          <a:noFill/>
          <a:ln>
            <a:noFill/>
          </a:ln>
        </p:spPr>
      </p:pic>
      <p:pic>
        <p:nvPicPr>
          <p:cNvPr id="322" name="Google Shape;322;p35"/>
          <p:cNvPicPr preferRelativeResize="0"/>
          <p:nvPr/>
        </p:nvPicPr>
        <p:blipFill rotWithShape="1">
          <a:blip r:embed="rId6">
            <a:alphaModFix/>
          </a:blip>
          <a:srcRect b="16708" l="22718" r="23113" t="23101"/>
          <a:stretch/>
        </p:blipFill>
        <p:spPr>
          <a:xfrm>
            <a:off x="1624388" y="975575"/>
            <a:ext cx="6053857" cy="3783799"/>
          </a:xfrm>
          <a:prstGeom prst="rect">
            <a:avLst/>
          </a:prstGeom>
          <a:noFill/>
          <a:ln>
            <a:noFill/>
          </a:ln>
        </p:spPr>
      </p:pic>
      <p:pic>
        <p:nvPicPr>
          <p:cNvPr id="323" name="Google Shape;323;p35"/>
          <p:cNvPicPr preferRelativeResize="0"/>
          <p:nvPr/>
        </p:nvPicPr>
        <p:blipFill rotWithShape="1">
          <a:blip r:embed="rId7">
            <a:alphaModFix/>
          </a:blip>
          <a:srcRect b="17449" l="22516" r="23318" t="22360"/>
          <a:stretch/>
        </p:blipFill>
        <p:spPr>
          <a:xfrm>
            <a:off x="1630969" y="933700"/>
            <a:ext cx="6053857" cy="3783799"/>
          </a:xfrm>
          <a:prstGeom prst="rect">
            <a:avLst/>
          </a:prstGeom>
          <a:noFill/>
          <a:ln>
            <a:noFill/>
          </a:ln>
        </p:spPr>
      </p:pic>
      <p:pic>
        <p:nvPicPr>
          <p:cNvPr id="324" name="Google Shape;324;p35"/>
          <p:cNvPicPr preferRelativeResize="0"/>
          <p:nvPr/>
        </p:nvPicPr>
        <p:blipFill rotWithShape="1">
          <a:blip r:embed="rId8">
            <a:alphaModFix/>
          </a:blip>
          <a:srcRect b="17871" l="23450" r="23840" t="23611"/>
          <a:stretch/>
        </p:blipFill>
        <p:spPr>
          <a:xfrm>
            <a:off x="1705900" y="1028038"/>
            <a:ext cx="5890826" cy="36788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 name="Shape 328"/>
        <p:cNvGrpSpPr/>
        <p:nvPr/>
      </p:nvGrpSpPr>
      <p:grpSpPr>
        <a:xfrm>
          <a:off x="0" y="0"/>
          <a:ext cx="0" cy="0"/>
          <a:chOff x="0" y="0"/>
          <a:chExt cx="0" cy="0"/>
        </a:xfrm>
      </p:grpSpPr>
      <p:sp>
        <p:nvSpPr>
          <p:cNvPr id="329" name="Google Shape;329;p36"/>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330" name="Google Shape;330;p36"/>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331" name="Google Shape;331;p36"/>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332" name="Google Shape;332;p36"/>
          <p:cNvSpPr txBox="1"/>
          <p:nvPr>
            <p:ph idx="4294967295" type="title"/>
          </p:nvPr>
        </p:nvSpPr>
        <p:spPr>
          <a:xfrm>
            <a:off x="713250" y="445800"/>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View other profiles</a:t>
            </a:r>
            <a:endParaRPr b="0">
              <a:latin typeface="Vidaloka"/>
              <a:ea typeface="Vidaloka"/>
              <a:cs typeface="Vidaloka"/>
              <a:sym typeface="Vidaloka"/>
            </a:endParaRPr>
          </a:p>
        </p:txBody>
      </p:sp>
      <p:pic>
        <p:nvPicPr>
          <p:cNvPr id="333" name="Google Shape;333;p36"/>
          <p:cNvPicPr preferRelativeResize="0"/>
          <p:nvPr/>
        </p:nvPicPr>
        <p:blipFill>
          <a:blip r:embed="rId3">
            <a:alphaModFix/>
          </a:blip>
          <a:stretch>
            <a:fillRect/>
          </a:stretch>
        </p:blipFill>
        <p:spPr>
          <a:xfrm>
            <a:off x="1692000" y="1146150"/>
            <a:ext cx="5760000" cy="3571200"/>
          </a:xfrm>
          <a:prstGeom prst="rect">
            <a:avLst/>
          </a:prstGeom>
          <a:noFill/>
          <a:ln>
            <a:noFill/>
          </a:ln>
        </p:spPr>
      </p:pic>
      <p:pic>
        <p:nvPicPr>
          <p:cNvPr id="334" name="Google Shape;334;p36"/>
          <p:cNvPicPr preferRelativeResize="0"/>
          <p:nvPr/>
        </p:nvPicPr>
        <p:blipFill>
          <a:blip r:embed="rId4">
            <a:alphaModFix/>
          </a:blip>
          <a:stretch>
            <a:fillRect/>
          </a:stretch>
        </p:blipFill>
        <p:spPr>
          <a:xfrm>
            <a:off x="1692000" y="1117350"/>
            <a:ext cx="5760000" cy="36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37"/>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340" name="Google Shape;340;p37"/>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341" name="Google Shape;341;p37"/>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342" name="Google Shape;342;p37"/>
          <p:cNvSpPr txBox="1"/>
          <p:nvPr>
            <p:ph idx="4294967295" type="title"/>
          </p:nvPr>
        </p:nvSpPr>
        <p:spPr>
          <a:xfrm>
            <a:off x="713250" y="445800"/>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Chat &amp; Make Offer</a:t>
            </a:r>
            <a:endParaRPr b="0">
              <a:latin typeface="Vidaloka"/>
              <a:ea typeface="Vidaloka"/>
              <a:cs typeface="Vidaloka"/>
              <a:sym typeface="Vidaloka"/>
            </a:endParaRPr>
          </a:p>
        </p:txBody>
      </p:sp>
      <p:pic>
        <p:nvPicPr>
          <p:cNvPr id="343" name="Google Shape;343;p37"/>
          <p:cNvPicPr preferRelativeResize="0"/>
          <p:nvPr/>
        </p:nvPicPr>
        <p:blipFill>
          <a:blip r:embed="rId3">
            <a:alphaModFix/>
          </a:blip>
          <a:stretch>
            <a:fillRect/>
          </a:stretch>
        </p:blipFill>
        <p:spPr>
          <a:xfrm>
            <a:off x="1692000" y="1117350"/>
            <a:ext cx="5760000" cy="3628800"/>
          </a:xfrm>
          <a:prstGeom prst="rect">
            <a:avLst/>
          </a:prstGeom>
          <a:noFill/>
          <a:ln>
            <a:noFill/>
          </a:ln>
        </p:spPr>
      </p:pic>
      <p:pic>
        <p:nvPicPr>
          <p:cNvPr id="344" name="Google Shape;344;p37"/>
          <p:cNvPicPr preferRelativeResize="0"/>
          <p:nvPr/>
        </p:nvPicPr>
        <p:blipFill>
          <a:blip r:embed="rId4">
            <a:alphaModFix/>
          </a:blip>
          <a:stretch>
            <a:fillRect/>
          </a:stretch>
        </p:blipFill>
        <p:spPr>
          <a:xfrm>
            <a:off x="1692000" y="1117350"/>
            <a:ext cx="5760000" cy="3628800"/>
          </a:xfrm>
          <a:prstGeom prst="rect">
            <a:avLst/>
          </a:prstGeom>
          <a:noFill/>
          <a:ln>
            <a:noFill/>
          </a:ln>
        </p:spPr>
      </p:pic>
      <p:pic>
        <p:nvPicPr>
          <p:cNvPr id="345" name="Google Shape;345;p37"/>
          <p:cNvPicPr preferRelativeResize="0"/>
          <p:nvPr/>
        </p:nvPicPr>
        <p:blipFill>
          <a:blip r:embed="rId5">
            <a:alphaModFix/>
          </a:blip>
          <a:stretch>
            <a:fillRect/>
          </a:stretch>
        </p:blipFill>
        <p:spPr>
          <a:xfrm>
            <a:off x="1692000" y="1117350"/>
            <a:ext cx="5760000" cy="36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38"/>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351" name="Google Shape;351;p38"/>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352" name="Google Shape;352;p38"/>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353" name="Google Shape;353;p38"/>
          <p:cNvSpPr txBox="1"/>
          <p:nvPr>
            <p:ph idx="4294967295" type="title"/>
          </p:nvPr>
        </p:nvSpPr>
        <p:spPr>
          <a:xfrm>
            <a:off x="713250" y="445800"/>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Contracts</a:t>
            </a:r>
            <a:endParaRPr b="0">
              <a:latin typeface="Vidaloka"/>
              <a:ea typeface="Vidaloka"/>
              <a:cs typeface="Vidaloka"/>
              <a:sym typeface="Vidaloka"/>
            </a:endParaRPr>
          </a:p>
        </p:txBody>
      </p:sp>
      <p:pic>
        <p:nvPicPr>
          <p:cNvPr id="354" name="Google Shape;354;p38"/>
          <p:cNvPicPr preferRelativeResize="0"/>
          <p:nvPr/>
        </p:nvPicPr>
        <p:blipFill>
          <a:blip r:embed="rId3">
            <a:alphaModFix/>
          </a:blip>
          <a:stretch>
            <a:fillRect/>
          </a:stretch>
        </p:blipFill>
        <p:spPr>
          <a:xfrm>
            <a:off x="1692000" y="1117350"/>
            <a:ext cx="5760000" cy="3628800"/>
          </a:xfrm>
          <a:prstGeom prst="rect">
            <a:avLst/>
          </a:prstGeom>
          <a:noFill/>
          <a:ln>
            <a:noFill/>
          </a:ln>
        </p:spPr>
      </p:pic>
      <p:pic>
        <p:nvPicPr>
          <p:cNvPr id="355" name="Google Shape;355;p38"/>
          <p:cNvPicPr preferRelativeResize="0"/>
          <p:nvPr/>
        </p:nvPicPr>
        <p:blipFill>
          <a:blip r:embed="rId4">
            <a:alphaModFix/>
          </a:blip>
          <a:stretch>
            <a:fillRect/>
          </a:stretch>
        </p:blipFill>
        <p:spPr>
          <a:xfrm>
            <a:off x="1692000" y="1117350"/>
            <a:ext cx="5760000" cy="3628800"/>
          </a:xfrm>
          <a:prstGeom prst="rect">
            <a:avLst/>
          </a:prstGeom>
          <a:noFill/>
          <a:ln>
            <a:noFill/>
          </a:ln>
        </p:spPr>
      </p:pic>
      <p:pic>
        <p:nvPicPr>
          <p:cNvPr id="356" name="Google Shape;356;p38"/>
          <p:cNvPicPr preferRelativeResize="0"/>
          <p:nvPr/>
        </p:nvPicPr>
        <p:blipFill>
          <a:blip r:embed="rId5">
            <a:alphaModFix/>
          </a:blip>
          <a:stretch>
            <a:fillRect/>
          </a:stretch>
        </p:blipFill>
        <p:spPr>
          <a:xfrm>
            <a:off x="1692000" y="1117350"/>
            <a:ext cx="5760000" cy="3628800"/>
          </a:xfrm>
          <a:prstGeom prst="rect">
            <a:avLst/>
          </a:prstGeom>
          <a:noFill/>
          <a:ln>
            <a:noFill/>
          </a:ln>
        </p:spPr>
      </p:pic>
      <p:pic>
        <p:nvPicPr>
          <p:cNvPr id="357" name="Google Shape;357;p38"/>
          <p:cNvPicPr preferRelativeResize="0"/>
          <p:nvPr/>
        </p:nvPicPr>
        <p:blipFill>
          <a:blip r:embed="rId6">
            <a:alphaModFix/>
          </a:blip>
          <a:stretch>
            <a:fillRect/>
          </a:stretch>
        </p:blipFill>
        <p:spPr>
          <a:xfrm>
            <a:off x="1692000" y="1117350"/>
            <a:ext cx="5760000" cy="3628800"/>
          </a:xfrm>
          <a:prstGeom prst="rect">
            <a:avLst/>
          </a:prstGeom>
          <a:noFill/>
          <a:ln>
            <a:noFill/>
          </a:ln>
        </p:spPr>
      </p:pic>
      <p:pic>
        <p:nvPicPr>
          <p:cNvPr id="358" name="Google Shape;358;p38"/>
          <p:cNvPicPr preferRelativeResize="0"/>
          <p:nvPr/>
        </p:nvPicPr>
        <p:blipFill>
          <a:blip r:embed="rId7">
            <a:alphaModFix/>
          </a:blip>
          <a:stretch>
            <a:fillRect/>
          </a:stretch>
        </p:blipFill>
        <p:spPr>
          <a:xfrm>
            <a:off x="1692000" y="1117350"/>
            <a:ext cx="5760000" cy="36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362" name="Shape 362"/>
        <p:cNvGrpSpPr/>
        <p:nvPr/>
      </p:nvGrpSpPr>
      <p:grpSpPr>
        <a:xfrm>
          <a:off x="0" y="0"/>
          <a:ext cx="0" cy="0"/>
          <a:chOff x="0" y="0"/>
          <a:chExt cx="0" cy="0"/>
        </a:xfrm>
      </p:grpSpPr>
      <p:sp>
        <p:nvSpPr>
          <p:cNvPr id="363" name="Google Shape;363;p39"/>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lt1"/>
                </a:solidFill>
                <a:latin typeface="Montserrat SemiBold"/>
                <a:ea typeface="Montserrat SemiBold"/>
                <a:cs typeface="Montserrat SemiBold"/>
                <a:sym typeface="Montserrat SemiBold"/>
              </a:rPr>
              <a:t>IDP G8T5 |</a:t>
            </a:r>
            <a:r>
              <a:rPr lang="en-GB">
                <a:solidFill>
                  <a:schemeClr val="lt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dk1"/>
                </a:solidFill>
                <a:latin typeface="Playfair Display SemiBold"/>
                <a:ea typeface="Playfair Display SemiBold"/>
                <a:cs typeface="Playfair Display SemiBold"/>
                <a:sym typeface="Playfair Display SemiBold"/>
              </a:rPr>
              <a:t>.</a:t>
            </a:r>
            <a:endParaRPr>
              <a:solidFill>
                <a:schemeClr val="dk1"/>
              </a:solidFill>
            </a:endParaRPr>
          </a:p>
        </p:txBody>
      </p:sp>
      <p:cxnSp>
        <p:nvCxnSpPr>
          <p:cNvPr id="364" name="Google Shape;364;p39"/>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365" name="Google Shape;365;p39"/>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366" name="Google Shape;366;p39"/>
          <p:cNvSpPr txBox="1"/>
          <p:nvPr>
            <p:ph idx="4294967295" type="title"/>
          </p:nvPr>
        </p:nvSpPr>
        <p:spPr>
          <a:xfrm>
            <a:off x="713250" y="445800"/>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solidFill>
                  <a:schemeClr val="lt1"/>
                </a:solidFill>
                <a:latin typeface="Vidaloka"/>
                <a:ea typeface="Vidaloka"/>
                <a:cs typeface="Vidaloka"/>
                <a:sym typeface="Vidaloka"/>
              </a:rPr>
              <a:t>Our Scenario </a:t>
            </a:r>
            <a:endParaRPr b="0">
              <a:solidFill>
                <a:schemeClr val="lt1"/>
              </a:solidFill>
              <a:latin typeface="Vidaloka"/>
              <a:ea typeface="Vidaloka"/>
              <a:cs typeface="Vidaloka"/>
              <a:sym typeface="Vidaloka"/>
            </a:endParaRPr>
          </a:p>
        </p:txBody>
      </p:sp>
      <p:pic>
        <p:nvPicPr>
          <p:cNvPr id="367" name="Google Shape;367;p39">
            <a:hlinkClick r:id="rId3"/>
          </p:cNvPr>
          <p:cNvPicPr preferRelativeResize="0"/>
          <p:nvPr/>
        </p:nvPicPr>
        <p:blipFill rotWithShape="1">
          <a:blip r:embed="rId4">
            <a:alphaModFix/>
          </a:blip>
          <a:srcRect b="15884" l="23300" r="22221" t="22115"/>
          <a:stretch/>
        </p:blipFill>
        <p:spPr>
          <a:xfrm>
            <a:off x="2738725" y="1644550"/>
            <a:ext cx="3664850" cy="2606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40"/>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373" name="Google Shape;373;p40"/>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374" name="Google Shape;374;p40"/>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375" name="Google Shape;375;p40"/>
          <p:cNvCxnSpPr/>
          <p:nvPr/>
        </p:nvCxnSpPr>
        <p:spPr>
          <a:xfrm flipH="1">
            <a:off x="6467450" y="3935375"/>
            <a:ext cx="3047400" cy="1346400"/>
          </a:xfrm>
          <a:prstGeom prst="curvedConnector3">
            <a:avLst>
              <a:gd fmla="val 50000" name="adj1"/>
            </a:avLst>
          </a:prstGeom>
          <a:noFill/>
          <a:ln cap="flat" cmpd="sng" w="28575">
            <a:solidFill>
              <a:schemeClr val="dk1"/>
            </a:solidFill>
            <a:prstDash val="solid"/>
            <a:round/>
            <a:headEnd len="med" w="med" type="none"/>
            <a:tailEnd len="med" w="med" type="none"/>
          </a:ln>
        </p:spPr>
      </p:cxnSp>
      <p:sp>
        <p:nvSpPr>
          <p:cNvPr id="376" name="Google Shape;376;p40"/>
          <p:cNvSpPr txBox="1"/>
          <p:nvPr>
            <p:ph idx="4294967295" type="title"/>
          </p:nvPr>
        </p:nvSpPr>
        <p:spPr>
          <a:xfrm>
            <a:off x="2714550" y="2838459"/>
            <a:ext cx="3714900" cy="923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GB" sz="4800">
                <a:latin typeface="Vidaloka"/>
                <a:ea typeface="Vidaloka"/>
                <a:cs typeface="Vidaloka"/>
                <a:sym typeface="Vidaloka"/>
              </a:rPr>
              <a:t>Evaluation</a:t>
            </a:r>
            <a:endParaRPr b="0" sz="4800">
              <a:latin typeface="Vidaloka"/>
              <a:ea typeface="Vidaloka"/>
              <a:cs typeface="Vidaloka"/>
              <a:sym typeface="Vidaloka"/>
            </a:endParaRPr>
          </a:p>
        </p:txBody>
      </p:sp>
      <p:sp>
        <p:nvSpPr>
          <p:cNvPr id="377" name="Google Shape;377;p40"/>
          <p:cNvSpPr txBox="1"/>
          <p:nvPr>
            <p:ph idx="4294967295" type="title"/>
          </p:nvPr>
        </p:nvSpPr>
        <p:spPr>
          <a:xfrm>
            <a:off x="3859950" y="1545450"/>
            <a:ext cx="1424100" cy="1293000"/>
          </a:xfrm>
          <a:prstGeom prst="rect">
            <a:avLst/>
          </a:prstGeom>
          <a:solidFill>
            <a:schemeClr val="dk1"/>
          </a:solidFill>
        </p:spPr>
        <p:txBody>
          <a:bodyPr anchorCtr="0" anchor="t" bIns="91425" lIns="91425" spcFirstLastPara="1" rIns="91425" wrap="square" tIns="91425">
            <a:spAutoFit/>
          </a:bodyPr>
          <a:lstStyle/>
          <a:p>
            <a:pPr indent="0" lvl="0" marL="0" rtl="0" algn="ctr">
              <a:spcBef>
                <a:spcPts val="0"/>
              </a:spcBef>
              <a:spcAft>
                <a:spcPts val="0"/>
              </a:spcAft>
              <a:buNone/>
            </a:pPr>
            <a:r>
              <a:rPr b="0" lang="en-GB" sz="7200">
                <a:solidFill>
                  <a:schemeClr val="lt1"/>
                </a:solidFill>
                <a:latin typeface="Vidaloka"/>
                <a:ea typeface="Vidaloka"/>
                <a:cs typeface="Vidaloka"/>
                <a:sym typeface="Vidaloka"/>
              </a:rPr>
              <a:t>05</a:t>
            </a:r>
            <a:endParaRPr b="0" sz="7200">
              <a:solidFill>
                <a:schemeClr val="lt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1" name="Shape 381"/>
        <p:cNvGrpSpPr/>
        <p:nvPr/>
      </p:nvGrpSpPr>
      <p:grpSpPr>
        <a:xfrm>
          <a:off x="0" y="0"/>
          <a:ext cx="0" cy="0"/>
          <a:chOff x="0" y="0"/>
          <a:chExt cx="0" cy="0"/>
        </a:xfrm>
      </p:grpSpPr>
      <p:sp>
        <p:nvSpPr>
          <p:cNvPr id="382" name="Google Shape;382;p41"/>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Our Experiment (A/B Testing)</a:t>
            </a:r>
            <a:endParaRPr b="0">
              <a:latin typeface="Vidaloka"/>
              <a:ea typeface="Vidaloka"/>
              <a:cs typeface="Vidaloka"/>
              <a:sym typeface="Vidaloka"/>
            </a:endParaRPr>
          </a:p>
        </p:txBody>
      </p:sp>
      <p:sp>
        <p:nvSpPr>
          <p:cNvPr id="383" name="Google Shape;383;p41"/>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384" name="Google Shape;384;p41"/>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385" name="Google Shape;385;p41"/>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pic>
        <p:nvPicPr>
          <p:cNvPr id="386" name="Google Shape;386;p41"/>
          <p:cNvPicPr preferRelativeResize="0"/>
          <p:nvPr/>
        </p:nvPicPr>
        <p:blipFill>
          <a:blip r:embed="rId3">
            <a:alphaModFix/>
          </a:blip>
          <a:stretch>
            <a:fillRect/>
          </a:stretch>
        </p:blipFill>
        <p:spPr>
          <a:xfrm>
            <a:off x="6659073" y="1487337"/>
            <a:ext cx="1771654" cy="1800000"/>
          </a:xfrm>
          <a:prstGeom prst="rect">
            <a:avLst/>
          </a:prstGeom>
          <a:noFill/>
          <a:ln>
            <a:noFill/>
          </a:ln>
        </p:spPr>
      </p:pic>
      <p:pic>
        <p:nvPicPr>
          <p:cNvPr id="387" name="Google Shape;387;p41"/>
          <p:cNvPicPr preferRelativeResize="0"/>
          <p:nvPr/>
        </p:nvPicPr>
        <p:blipFill rotWithShape="1">
          <a:blip r:embed="rId4">
            <a:alphaModFix/>
          </a:blip>
          <a:srcRect b="0" l="0" r="1176" t="0"/>
          <a:stretch/>
        </p:blipFill>
        <p:spPr>
          <a:xfrm>
            <a:off x="711563" y="1487350"/>
            <a:ext cx="1771674" cy="1799976"/>
          </a:xfrm>
          <a:prstGeom prst="rect">
            <a:avLst/>
          </a:prstGeom>
          <a:noFill/>
          <a:ln>
            <a:noFill/>
          </a:ln>
        </p:spPr>
      </p:pic>
      <p:sp>
        <p:nvSpPr>
          <p:cNvPr id="388" name="Google Shape;388;p41"/>
          <p:cNvSpPr txBox="1"/>
          <p:nvPr/>
        </p:nvSpPr>
        <p:spPr>
          <a:xfrm>
            <a:off x="713225" y="3495875"/>
            <a:ext cx="900000" cy="90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chemeClr val="lt1"/>
                </a:solidFill>
                <a:latin typeface="Vidaloka"/>
                <a:ea typeface="Vidaloka"/>
                <a:cs typeface="Vidaloka"/>
                <a:sym typeface="Vidaloka"/>
              </a:rPr>
              <a:t>A</a:t>
            </a:r>
            <a:endParaRPr sz="4800">
              <a:solidFill>
                <a:schemeClr val="lt1"/>
              </a:solidFill>
              <a:latin typeface="Vidaloka"/>
              <a:ea typeface="Vidaloka"/>
              <a:cs typeface="Vidaloka"/>
              <a:sym typeface="Vidaloka"/>
            </a:endParaRPr>
          </a:p>
        </p:txBody>
      </p:sp>
      <p:sp>
        <p:nvSpPr>
          <p:cNvPr id="389" name="Google Shape;389;p41"/>
          <p:cNvSpPr txBox="1"/>
          <p:nvPr>
            <p:ph idx="4294967295" type="subTitle"/>
          </p:nvPr>
        </p:nvSpPr>
        <p:spPr>
          <a:xfrm>
            <a:off x="1613225" y="3497975"/>
            <a:ext cx="2721300" cy="8958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GB" sz="1400">
                <a:latin typeface="Montserrat Medium"/>
                <a:ea typeface="Montserrat Medium"/>
                <a:cs typeface="Montserrat Medium"/>
                <a:sym typeface="Montserrat Medium"/>
              </a:rPr>
              <a:t>c</a:t>
            </a:r>
            <a:r>
              <a:rPr lang="en-GB" sz="1400">
                <a:latin typeface="Montserrat Medium"/>
                <a:ea typeface="Montserrat Medium"/>
                <a:cs typeface="Montserrat Medium"/>
                <a:sym typeface="Montserrat Medium"/>
              </a:rPr>
              <a:t>o-tenants</a:t>
            </a:r>
            <a:r>
              <a:rPr lang="en-GB" sz="1400">
                <a:latin typeface="Montserrat Medium"/>
                <a:ea typeface="Montserrat Medium"/>
                <a:cs typeface="Montserrat Medium"/>
                <a:sym typeface="Montserrat Medium"/>
              </a:rPr>
              <a:t> </a:t>
            </a:r>
            <a:r>
              <a:rPr lang="en-GB" sz="1400">
                <a:latin typeface="Montserrat Medium"/>
                <a:ea typeface="Montserrat Medium"/>
                <a:cs typeface="Montserrat Medium"/>
                <a:sym typeface="Montserrat Medium"/>
              </a:rPr>
              <a:t>information </a:t>
            </a:r>
            <a:br>
              <a:rPr lang="en-GB" sz="1400">
                <a:latin typeface="Montserrat Medium"/>
                <a:ea typeface="Montserrat Medium"/>
                <a:cs typeface="Montserrat Medium"/>
                <a:sym typeface="Montserrat Medium"/>
              </a:rPr>
            </a:br>
            <a:r>
              <a:rPr lang="en-GB" sz="1400">
                <a:latin typeface="Montserrat Medium"/>
                <a:ea typeface="Montserrat Medium"/>
                <a:cs typeface="Montserrat Medium"/>
                <a:sym typeface="Montserrat Medium"/>
              </a:rPr>
              <a:t>are displayed in a </a:t>
            </a:r>
            <a:br>
              <a:rPr lang="en-GB" sz="1400">
                <a:latin typeface="Montserrat Medium"/>
                <a:ea typeface="Montserrat Medium"/>
                <a:cs typeface="Montserrat Medium"/>
                <a:sym typeface="Montserrat Medium"/>
              </a:rPr>
            </a:br>
            <a:r>
              <a:rPr b="1" lang="en-GB" sz="1400" u="sng">
                <a:latin typeface="Montserrat"/>
                <a:ea typeface="Montserrat"/>
                <a:cs typeface="Montserrat"/>
                <a:sym typeface="Montserrat"/>
              </a:rPr>
              <a:t>timed carousel format </a:t>
            </a:r>
            <a:endParaRPr b="1" sz="1400" u="sng">
              <a:latin typeface="Montserrat"/>
              <a:ea typeface="Montserrat"/>
              <a:cs typeface="Montserrat"/>
              <a:sym typeface="Montserrat"/>
            </a:endParaRPr>
          </a:p>
        </p:txBody>
      </p:sp>
      <p:sp>
        <p:nvSpPr>
          <p:cNvPr id="390" name="Google Shape;390;p41"/>
          <p:cNvSpPr txBox="1"/>
          <p:nvPr/>
        </p:nvSpPr>
        <p:spPr>
          <a:xfrm>
            <a:off x="7530725" y="3495863"/>
            <a:ext cx="900000" cy="90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solidFill>
                  <a:schemeClr val="lt1"/>
                </a:solidFill>
                <a:latin typeface="Vidaloka"/>
                <a:ea typeface="Vidaloka"/>
                <a:cs typeface="Vidaloka"/>
                <a:sym typeface="Vidaloka"/>
              </a:rPr>
              <a:t>B</a:t>
            </a:r>
            <a:endParaRPr sz="4800">
              <a:solidFill>
                <a:schemeClr val="lt1"/>
              </a:solidFill>
              <a:latin typeface="Vidaloka"/>
              <a:ea typeface="Vidaloka"/>
              <a:cs typeface="Vidaloka"/>
              <a:sym typeface="Vidaloka"/>
            </a:endParaRPr>
          </a:p>
        </p:txBody>
      </p:sp>
      <p:sp>
        <p:nvSpPr>
          <p:cNvPr id="391" name="Google Shape;391;p41"/>
          <p:cNvSpPr txBox="1"/>
          <p:nvPr>
            <p:ph idx="4294967295" type="subTitle"/>
          </p:nvPr>
        </p:nvSpPr>
        <p:spPr>
          <a:xfrm>
            <a:off x="4809425" y="3497963"/>
            <a:ext cx="2721300" cy="8958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GB" sz="1400">
                <a:latin typeface="Montserrat Medium"/>
                <a:ea typeface="Montserrat Medium"/>
                <a:cs typeface="Montserrat Medium"/>
                <a:sym typeface="Montserrat Medium"/>
              </a:rPr>
              <a:t>co-tenants information</a:t>
            </a:r>
            <a:br>
              <a:rPr lang="en-GB" sz="1400">
                <a:latin typeface="Montserrat Medium"/>
                <a:ea typeface="Montserrat Medium"/>
                <a:cs typeface="Montserrat Medium"/>
                <a:sym typeface="Montserrat Medium"/>
              </a:rPr>
            </a:br>
            <a:r>
              <a:rPr lang="en-GB" sz="1400">
                <a:latin typeface="Montserrat Medium"/>
                <a:ea typeface="Montserrat Medium"/>
                <a:cs typeface="Montserrat Medium"/>
                <a:sym typeface="Montserrat Medium"/>
              </a:rPr>
              <a:t>are displayed in a </a:t>
            </a:r>
            <a:br>
              <a:rPr lang="en-GB" sz="1400">
                <a:latin typeface="Montserrat Medium"/>
                <a:ea typeface="Montserrat Medium"/>
                <a:cs typeface="Montserrat Medium"/>
                <a:sym typeface="Montserrat Medium"/>
              </a:rPr>
            </a:br>
            <a:r>
              <a:rPr b="1" lang="en-GB" sz="1400" u="sng">
                <a:latin typeface="Montserrat"/>
                <a:ea typeface="Montserrat"/>
                <a:cs typeface="Montserrat"/>
                <a:sym typeface="Montserrat"/>
              </a:rPr>
              <a:t>1 page list</a:t>
            </a:r>
            <a:endParaRPr b="1" sz="1400" u="sng">
              <a:latin typeface="Montserrat"/>
              <a:ea typeface="Montserrat"/>
              <a:cs typeface="Montserrat"/>
              <a:sym typeface="Montserrat"/>
            </a:endParaRPr>
          </a:p>
        </p:txBody>
      </p:sp>
      <p:sp>
        <p:nvSpPr>
          <p:cNvPr id="392" name="Google Shape;392;p41"/>
          <p:cNvSpPr txBox="1"/>
          <p:nvPr/>
        </p:nvSpPr>
        <p:spPr>
          <a:xfrm>
            <a:off x="3072000" y="2187225"/>
            <a:ext cx="3000000" cy="4311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chemeClr val="lt2"/>
                </a:solidFill>
                <a:latin typeface="Montserrat SemiBold"/>
                <a:ea typeface="Montserrat SemiBold"/>
                <a:cs typeface="Montserrat SemiBold"/>
                <a:sym typeface="Montserrat SemiBold"/>
              </a:rPr>
              <a:t>Within-Subject Testing</a:t>
            </a:r>
            <a:endParaRPr sz="1600">
              <a:solidFill>
                <a:schemeClr val="lt2"/>
              </a:solidFill>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6" name="Shape 396"/>
        <p:cNvGrpSpPr/>
        <p:nvPr/>
      </p:nvGrpSpPr>
      <p:grpSpPr>
        <a:xfrm>
          <a:off x="0" y="0"/>
          <a:ext cx="0" cy="0"/>
          <a:chOff x="0" y="0"/>
          <a:chExt cx="0" cy="0"/>
        </a:xfrm>
      </p:grpSpPr>
      <p:sp>
        <p:nvSpPr>
          <p:cNvPr id="397" name="Google Shape;397;p42"/>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Our Data Collection</a:t>
            </a:r>
            <a:endParaRPr b="0">
              <a:latin typeface="Vidaloka"/>
              <a:ea typeface="Vidaloka"/>
              <a:cs typeface="Vidaloka"/>
              <a:sym typeface="Vidaloka"/>
            </a:endParaRPr>
          </a:p>
        </p:txBody>
      </p:sp>
      <p:sp>
        <p:nvSpPr>
          <p:cNvPr id="398" name="Google Shape;398;p42"/>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399" name="Google Shape;399;p42"/>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400" name="Google Shape;400;p42"/>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401" name="Google Shape;401;p42"/>
          <p:cNvSpPr txBox="1"/>
          <p:nvPr/>
        </p:nvSpPr>
        <p:spPr>
          <a:xfrm>
            <a:off x="324900" y="1290750"/>
            <a:ext cx="15000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2"/>
                </a:solidFill>
                <a:latin typeface="Vidaloka"/>
                <a:ea typeface="Vidaloka"/>
                <a:cs typeface="Vidaloka"/>
                <a:sym typeface="Vidaloka"/>
              </a:rPr>
              <a:t>Population</a:t>
            </a:r>
            <a:endParaRPr sz="1600">
              <a:solidFill>
                <a:schemeClr val="lt2"/>
              </a:solidFill>
              <a:latin typeface="Vidaloka"/>
              <a:ea typeface="Vidaloka"/>
              <a:cs typeface="Vidaloka"/>
              <a:sym typeface="Vidaloka"/>
            </a:endParaRPr>
          </a:p>
        </p:txBody>
      </p:sp>
      <p:sp>
        <p:nvSpPr>
          <p:cNvPr id="402" name="Google Shape;402;p42"/>
          <p:cNvSpPr txBox="1"/>
          <p:nvPr/>
        </p:nvSpPr>
        <p:spPr>
          <a:xfrm>
            <a:off x="2074475" y="1278788"/>
            <a:ext cx="6454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u="sng">
                <a:solidFill>
                  <a:schemeClr val="dk2"/>
                </a:solidFill>
                <a:latin typeface="Montserrat"/>
                <a:ea typeface="Montserrat"/>
                <a:cs typeface="Montserrat"/>
                <a:sym typeface="Montserrat"/>
              </a:rPr>
              <a:t>random</a:t>
            </a:r>
            <a:r>
              <a:rPr lang="en-GB">
                <a:solidFill>
                  <a:schemeClr val="dk2"/>
                </a:solidFill>
                <a:latin typeface="Montserrat Medium"/>
                <a:ea typeface="Montserrat Medium"/>
                <a:cs typeface="Montserrat Medium"/>
                <a:sym typeface="Montserrat Medium"/>
              </a:rPr>
              <a:t> respondents of different ages, who are </a:t>
            </a:r>
            <a:r>
              <a:rPr b="1" lang="en-GB" u="sng">
                <a:solidFill>
                  <a:schemeClr val="dk2"/>
                </a:solidFill>
                <a:latin typeface="Montserrat"/>
                <a:ea typeface="Montserrat"/>
                <a:cs typeface="Montserrat"/>
                <a:sym typeface="Montserrat"/>
              </a:rPr>
              <a:t>(</a:t>
            </a:r>
            <a:r>
              <a:rPr b="1" lang="en-GB" u="sng">
                <a:solidFill>
                  <a:schemeClr val="dk2"/>
                </a:solidFill>
                <a:latin typeface="Montserrat"/>
                <a:ea typeface="Montserrat"/>
                <a:cs typeface="Montserrat"/>
                <a:sym typeface="Montserrat"/>
              </a:rPr>
              <a:t>1) </a:t>
            </a:r>
            <a:r>
              <a:rPr b="1" lang="en-GB" u="sng">
                <a:solidFill>
                  <a:schemeClr val="dk2"/>
                </a:solidFill>
                <a:latin typeface="Montserrat"/>
                <a:ea typeface="Montserrat"/>
                <a:cs typeface="Montserrat"/>
                <a:sym typeface="Montserrat"/>
              </a:rPr>
              <a:t>international students</a:t>
            </a:r>
            <a:r>
              <a:rPr lang="en-GB">
                <a:solidFill>
                  <a:schemeClr val="dk2"/>
                </a:solidFill>
                <a:latin typeface="Montserrat Medium"/>
                <a:ea typeface="Montserrat Medium"/>
                <a:cs typeface="Montserrat Medium"/>
                <a:sym typeface="Montserrat Medium"/>
              </a:rPr>
              <a:t>, and </a:t>
            </a:r>
            <a:r>
              <a:rPr b="1" lang="en-GB" u="sng">
                <a:solidFill>
                  <a:schemeClr val="dk2"/>
                </a:solidFill>
                <a:latin typeface="Montserrat"/>
                <a:ea typeface="Montserrat"/>
                <a:cs typeface="Montserrat"/>
                <a:sym typeface="Montserrat"/>
              </a:rPr>
              <a:t>(2) have used other housing websites</a:t>
            </a:r>
            <a:r>
              <a:rPr lang="en-GB">
                <a:solidFill>
                  <a:schemeClr val="dk2"/>
                </a:solidFill>
                <a:latin typeface="Montserrat Medium"/>
                <a:ea typeface="Montserrat Medium"/>
                <a:cs typeface="Montserrat Medium"/>
                <a:sym typeface="Montserrat Medium"/>
              </a:rPr>
              <a:t>.</a:t>
            </a:r>
            <a:endParaRPr>
              <a:solidFill>
                <a:schemeClr val="dk2"/>
              </a:solidFill>
              <a:latin typeface="Montserrat Medium"/>
              <a:ea typeface="Montserrat Medium"/>
              <a:cs typeface="Montserrat Medium"/>
              <a:sym typeface="Montserrat Medium"/>
            </a:endParaRPr>
          </a:p>
        </p:txBody>
      </p:sp>
      <p:sp>
        <p:nvSpPr>
          <p:cNvPr id="403" name="Google Shape;403;p42"/>
          <p:cNvSpPr txBox="1"/>
          <p:nvPr/>
        </p:nvSpPr>
        <p:spPr>
          <a:xfrm>
            <a:off x="3233000" y="2285400"/>
            <a:ext cx="26763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2"/>
                </a:solidFill>
                <a:latin typeface="Vidaloka"/>
                <a:ea typeface="Vidaloka"/>
                <a:cs typeface="Vidaloka"/>
                <a:sym typeface="Vidaloka"/>
              </a:rPr>
              <a:t>Dependent Variables</a:t>
            </a:r>
            <a:endParaRPr sz="1600">
              <a:solidFill>
                <a:schemeClr val="lt2"/>
              </a:solidFill>
              <a:latin typeface="Vidaloka"/>
              <a:ea typeface="Vidaloka"/>
              <a:cs typeface="Vidaloka"/>
              <a:sym typeface="Vidaloka"/>
            </a:endParaRPr>
          </a:p>
        </p:txBody>
      </p:sp>
      <p:pic>
        <p:nvPicPr>
          <p:cNvPr id="404" name="Google Shape;404;p42"/>
          <p:cNvPicPr preferRelativeResize="0"/>
          <p:nvPr/>
        </p:nvPicPr>
        <p:blipFill>
          <a:blip r:embed="rId3">
            <a:alphaModFix/>
          </a:blip>
          <a:stretch>
            <a:fillRect/>
          </a:stretch>
        </p:blipFill>
        <p:spPr>
          <a:xfrm>
            <a:off x="1946525" y="2880100"/>
            <a:ext cx="457200" cy="457200"/>
          </a:xfrm>
          <a:prstGeom prst="rect">
            <a:avLst/>
          </a:prstGeom>
          <a:noFill/>
          <a:ln>
            <a:noFill/>
          </a:ln>
        </p:spPr>
      </p:pic>
      <p:pic>
        <p:nvPicPr>
          <p:cNvPr id="405" name="Google Shape;405;p42"/>
          <p:cNvPicPr preferRelativeResize="0"/>
          <p:nvPr/>
        </p:nvPicPr>
        <p:blipFill>
          <a:blip r:embed="rId4">
            <a:alphaModFix/>
          </a:blip>
          <a:stretch>
            <a:fillRect/>
          </a:stretch>
        </p:blipFill>
        <p:spPr>
          <a:xfrm>
            <a:off x="6741125" y="2880100"/>
            <a:ext cx="457200" cy="457200"/>
          </a:xfrm>
          <a:prstGeom prst="rect">
            <a:avLst/>
          </a:prstGeom>
          <a:noFill/>
          <a:ln>
            <a:noFill/>
          </a:ln>
        </p:spPr>
      </p:pic>
      <p:sp>
        <p:nvSpPr>
          <p:cNvPr id="406" name="Google Shape;406;p42"/>
          <p:cNvSpPr/>
          <p:nvPr/>
        </p:nvSpPr>
        <p:spPr>
          <a:xfrm>
            <a:off x="1446775" y="3390775"/>
            <a:ext cx="1455000" cy="1232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a:solidFill>
                  <a:schemeClr val="lt1"/>
                </a:solidFill>
                <a:latin typeface="Montserrat Medium"/>
                <a:ea typeface="Montserrat Medium"/>
                <a:cs typeface="Montserrat Medium"/>
                <a:sym typeface="Montserrat Medium"/>
              </a:rPr>
              <a:t>Task Completion Time</a:t>
            </a:r>
            <a:endParaRPr>
              <a:solidFill>
                <a:schemeClr val="lt1"/>
              </a:solidFill>
              <a:latin typeface="Montserrat Medium"/>
              <a:ea typeface="Montserrat Medium"/>
              <a:cs typeface="Montserrat Medium"/>
              <a:sym typeface="Montserrat Medium"/>
            </a:endParaRPr>
          </a:p>
        </p:txBody>
      </p:sp>
      <p:sp>
        <p:nvSpPr>
          <p:cNvPr id="407" name="Google Shape;407;p42"/>
          <p:cNvSpPr/>
          <p:nvPr/>
        </p:nvSpPr>
        <p:spPr>
          <a:xfrm>
            <a:off x="6242225" y="3390775"/>
            <a:ext cx="1455000" cy="1232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a:solidFill>
                  <a:schemeClr val="lt1"/>
                </a:solidFill>
                <a:latin typeface="Montserrat Medium"/>
                <a:ea typeface="Montserrat Medium"/>
                <a:cs typeface="Montserrat Medium"/>
                <a:sym typeface="Montserrat Medium"/>
              </a:rPr>
              <a:t>Accuracy of Question Response</a:t>
            </a:r>
            <a:endParaRPr>
              <a:solidFill>
                <a:schemeClr val="lt1"/>
              </a:solidFill>
              <a:latin typeface="Montserrat Medium"/>
              <a:ea typeface="Montserrat Medium"/>
              <a:cs typeface="Montserrat Medium"/>
              <a:sym typeface="Montserrat Medium"/>
            </a:endParaRPr>
          </a:p>
        </p:txBody>
      </p:sp>
      <p:cxnSp>
        <p:nvCxnSpPr>
          <p:cNvPr id="408" name="Google Shape;408;p42"/>
          <p:cNvCxnSpPr>
            <a:stCxn id="403" idx="1"/>
            <a:endCxn id="404" idx="0"/>
          </p:cNvCxnSpPr>
          <p:nvPr/>
        </p:nvCxnSpPr>
        <p:spPr>
          <a:xfrm flipH="1">
            <a:off x="2175200" y="2571750"/>
            <a:ext cx="1057800" cy="308400"/>
          </a:xfrm>
          <a:prstGeom prst="bentConnector2">
            <a:avLst/>
          </a:prstGeom>
          <a:noFill/>
          <a:ln cap="flat" cmpd="sng" w="28575">
            <a:solidFill>
              <a:schemeClr val="dk1"/>
            </a:solidFill>
            <a:prstDash val="solid"/>
            <a:round/>
            <a:headEnd len="med" w="med" type="none"/>
            <a:tailEnd len="med" w="med" type="triangle"/>
          </a:ln>
        </p:spPr>
      </p:cxnSp>
      <p:cxnSp>
        <p:nvCxnSpPr>
          <p:cNvPr id="409" name="Google Shape;409;p42"/>
          <p:cNvCxnSpPr>
            <a:stCxn id="403" idx="3"/>
            <a:endCxn id="405" idx="0"/>
          </p:cNvCxnSpPr>
          <p:nvPr/>
        </p:nvCxnSpPr>
        <p:spPr>
          <a:xfrm>
            <a:off x="5909300" y="2571750"/>
            <a:ext cx="1060500" cy="308400"/>
          </a:xfrm>
          <a:prstGeom prst="bentConnector2">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3" name="Shape 413"/>
        <p:cNvGrpSpPr/>
        <p:nvPr/>
      </p:nvGrpSpPr>
      <p:grpSpPr>
        <a:xfrm>
          <a:off x="0" y="0"/>
          <a:ext cx="0" cy="0"/>
          <a:chOff x="0" y="0"/>
          <a:chExt cx="0" cy="0"/>
        </a:xfrm>
      </p:grpSpPr>
      <p:sp>
        <p:nvSpPr>
          <p:cNvPr id="414" name="Google Shape;414;p43"/>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Wilcoxon Test </a:t>
            </a:r>
            <a:r>
              <a:rPr b="0" lang="en-GB">
                <a:latin typeface="Vidaloka"/>
                <a:ea typeface="Vidaloka"/>
                <a:cs typeface="Vidaloka"/>
                <a:sym typeface="Vidaloka"/>
              </a:rPr>
              <a:t>(Task Completion Time)</a:t>
            </a:r>
            <a:endParaRPr b="0">
              <a:latin typeface="Vidaloka"/>
              <a:ea typeface="Vidaloka"/>
              <a:cs typeface="Vidaloka"/>
              <a:sym typeface="Vidaloka"/>
            </a:endParaRPr>
          </a:p>
        </p:txBody>
      </p:sp>
      <p:sp>
        <p:nvSpPr>
          <p:cNvPr id="415" name="Google Shape;415;p43"/>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416" name="Google Shape;416;p43"/>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417" name="Google Shape;417;p43"/>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pic>
        <p:nvPicPr>
          <p:cNvPr id="418" name="Google Shape;418;p43" title="Chart"/>
          <p:cNvPicPr preferRelativeResize="0"/>
          <p:nvPr/>
        </p:nvPicPr>
        <p:blipFill>
          <a:blip r:embed="rId3">
            <a:alphaModFix/>
          </a:blip>
          <a:stretch>
            <a:fillRect/>
          </a:stretch>
        </p:blipFill>
        <p:spPr>
          <a:xfrm>
            <a:off x="3710826" y="1444355"/>
            <a:ext cx="4862193" cy="3006475"/>
          </a:xfrm>
          <a:prstGeom prst="rect">
            <a:avLst/>
          </a:prstGeom>
          <a:noFill/>
          <a:ln>
            <a:noFill/>
          </a:ln>
        </p:spPr>
      </p:pic>
      <p:sp>
        <p:nvSpPr>
          <p:cNvPr id="419" name="Google Shape;419;p43"/>
          <p:cNvSpPr txBox="1"/>
          <p:nvPr/>
        </p:nvSpPr>
        <p:spPr>
          <a:xfrm>
            <a:off x="1240175" y="2017263"/>
            <a:ext cx="19461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2"/>
                </a:solidFill>
                <a:latin typeface="Vidaloka"/>
                <a:ea typeface="Vidaloka"/>
                <a:cs typeface="Vidaloka"/>
                <a:sym typeface="Vidaloka"/>
              </a:rPr>
              <a:t>Version A</a:t>
            </a:r>
            <a:endParaRPr sz="1600">
              <a:solidFill>
                <a:schemeClr val="lt2"/>
              </a:solidFill>
              <a:latin typeface="Vidaloka"/>
              <a:ea typeface="Vidaloka"/>
              <a:cs typeface="Vidaloka"/>
              <a:sym typeface="Vidaloka"/>
            </a:endParaRPr>
          </a:p>
        </p:txBody>
      </p:sp>
      <p:sp>
        <p:nvSpPr>
          <p:cNvPr id="420" name="Google Shape;420;p43"/>
          <p:cNvSpPr txBox="1"/>
          <p:nvPr/>
        </p:nvSpPr>
        <p:spPr>
          <a:xfrm>
            <a:off x="186275" y="2656725"/>
            <a:ext cx="3000000" cy="581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lang="en-GB" sz="1200">
                <a:solidFill>
                  <a:schemeClr val="dk2"/>
                </a:solidFill>
                <a:latin typeface="Montserrat Medium"/>
                <a:ea typeface="Montserrat Medium"/>
                <a:cs typeface="Montserrat Medium"/>
                <a:sym typeface="Montserrat Medium"/>
              </a:rPr>
              <a:t>Average Time Taken to complete the task in Version A = </a:t>
            </a:r>
            <a:r>
              <a:rPr b="1" lang="en-GB" sz="1200" u="sng">
                <a:solidFill>
                  <a:schemeClr val="dk2"/>
                </a:solidFill>
                <a:latin typeface="Montserrat"/>
                <a:ea typeface="Montserrat"/>
                <a:cs typeface="Montserrat"/>
                <a:sym typeface="Montserrat"/>
              </a:rPr>
              <a:t>80.2 seconds</a:t>
            </a:r>
            <a:endParaRPr b="1" sz="1200" u="sng">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 name="Shape 424"/>
        <p:cNvGrpSpPr/>
        <p:nvPr/>
      </p:nvGrpSpPr>
      <p:grpSpPr>
        <a:xfrm>
          <a:off x="0" y="0"/>
          <a:ext cx="0" cy="0"/>
          <a:chOff x="0" y="0"/>
          <a:chExt cx="0" cy="0"/>
        </a:xfrm>
      </p:grpSpPr>
      <p:sp>
        <p:nvSpPr>
          <p:cNvPr id="425" name="Google Shape;425;p44"/>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Wilcoxon Test (Time)</a:t>
            </a:r>
            <a:endParaRPr b="0">
              <a:latin typeface="Vidaloka"/>
              <a:ea typeface="Vidaloka"/>
              <a:cs typeface="Vidaloka"/>
              <a:sym typeface="Vidaloka"/>
            </a:endParaRPr>
          </a:p>
        </p:txBody>
      </p:sp>
      <p:sp>
        <p:nvSpPr>
          <p:cNvPr id="426" name="Google Shape;426;p44"/>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427" name="Google Shape;427;p44"/>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428" name="Google Shape;428;p44"/>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429" name="Google Shape;429;p44"/>
          <p:cNvSpPr txBox="1"/>
          <p:nvPr/>
        </p:nvSpPr>
        <p:spPr>
          <a:xfrm>
            <a:off x="5957675" y="2017263"/>
            <a:ext cx="19461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2"/>
                </a:solidFill>
                <a:latin typeface="Vidaloka"/>
                <a:ea typeface="Vidaloka"/>
                <a:cs typeface="Vidaloka"/>
                <a:sym typeface="Vidaloka"/>
              </a:rPr>
              <a:t>Version B</a:t>
            </a:r>
            <a:endParaRPr sz="1600">
              <a:solidFill>
                <a:schemeClr val="lt2"/>
              </a:solidFill>
              <a:latin typeface="Vidaloka"/>
              <a:ea typeface="Vidaloka"/>
              <a:cs typeface="Vidaloka"/>
              <a:sym typeface="Vidaloka"/>
            </a:endParaRPr>
          </a:p>
        </p:txBody>
      </p:sp>
      <p:sp>
        <p:nvSpPr>
          <p:cNvPr id="430" name="Google Shape;430;p44"/>
          <p:cNvSpPr txBox="1"/>
          <p:nvPr/>
        </p:nvSpPr>
        <p:spPr>
          <a:xfrm>
            <a:off x="5957675" y="2656725"/>
            <a:ext cx="3000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200">
                <a:solidFill>
                  <a:schemeClr val="dk2"/>
                </a:solidFill>
                <a:latin typeface="Montserrat Medium"/>
                <a:ea typeface="Montserrat Medium"/>
                <a:cs typeface="Montserrat Medium"/>
                <a:sym typeface="Montserrat Medium"/>
              </a:rPr>
              <a:t>Average Time Taken to complete the task in Version B = </a:t>
            </a:r>
            <a:r>
              <a:rPr b="1" lang="en-GB" sz="1200" u="sng">
                <a:solidFill>
                  <a:schemeClr val="dk2"/>
                </a:solidFill>
                <a:latin typeface="Montserrat"/>
                <a:ea typeface="Montserrat"/>
                <a:cs typeface="Montserrat"/>
                <a:sym typeface="Montserrat"/>
              </a:rPr>
              <a:t>27.9 seconds</a:t>
            </a:r>
            <a:endParaRPr sz="1200">
              <a:solidFill>
                <a:schemeClr val="dk2"/>
              </a:solidFill>
              <a:latin typeface="Montserrat Medium"/>
              <a:ea typeface="Montserrat Medium"/>
              <a:cs typeface="Montserrat Medium"/>
              <a:sym typeface="Montserrat Medium"/>
            </a:endParaRPr>
          </a:p>
        </p:txBody>
      </p:sp>
      <p:pic>
        <p:nvPicPr>
          <p:cNvPr id="431" name="Google Shape;431;p44" title="Chart"/>
          <p:cNvPicPr preferRelativeResize="0"/>
          <p:nvPr/>
        </p:nvPicPr>
        <p:blipFill>
          <a:blip r:embed="rId3">
            <a:alphaModFix/>
          </a:blip>
          <a:stretch>
            <a:fillRect/>
          </a:stretch>
        </p:blipFill>
        <p:spPr>
          <a:xfrm>
            <a:off x="713225" y="1432400"/>
            <a:ext cx="4862205" cy="3006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p:nvPr/>
        </p:nvSpPr>
        <p:spPr>
          <a:xfrm>
            <a:off x="736568" y="2473800"/>
            <a:ext cx="2690100" cy="752400"/>
          </a:xfrm>
          <a:prstGeom prst="roundRect">
            <a:avLst>
              <a:gd fmla="val 0"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txBox="1"/>
          <p:nvPr>
            <p:ph idx="4294967295" type="title"/>
          </p:nvPr>
        </p:nvSpPr>
        <p:spPr>
          <a:xfrm>
            <a:off x="736575" y="2619200"/>
            <a:ext cx="26901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GB" sz="1800">
                <a:latin typeface="Vidaloka"/>
                <a:ea typeface="Vidaloka"/>
                <a:cs typeface="Vidaloka"/>
                <a:sym typeface="Vidaloka"/>
              </a:rPr>
              <a:t>International Student</a:t>
            </a:r>
            <a:endParaRPr b="0" sz="1800">
              <a:latin typeface="Vidaloka"/>
              <a:ea typeface="Vidaloka"/>
              <a:cs typeface="Vidaloka"/>
              <a:sym typeface="Vidaloka"/>
            </a:endParaRPr>
          </a:p>
        </p:txBody>
      </p:sp>
      <p:cxnSp>
        <p:nvCxnSpPr>
          <p:cNvPr id="89" name="Google Shape;89;p18"/>
          <p:cNvCxnSpPr>
            <a:stCxn id="87" idx="3"/>
            <a:endCxn id="90" idx="1"/>
          </p:cNvCxnSpPr>
          <p:nvPr/>
        </p:nvCxnSpPr>
        <p:spPr>
          <a:xfrm>
            <a:off x="3426668" y="2850000"/>
            <a:ext cx="1145400" cy="600"/>
          </a:xfrm>
          <a:prstGeom prst="curvedConnector3">
            <a:avLst>
              <a:gd fmla="val 49999" name="adj1"/>
            </a:avLst>
          </a:prstGeom>
          <a:noFill/>
          <a:ln cap="flat" cmpd="sng" w="28575">
            <a:solidFill>
              <a:schemeClr val="dk1"/>
            </a:solidFill>
            <a:prstDash val="solid"/>
            <a:round/>
            <a:headEnd len="med" w="med" type="none"/>
            <a:tailEnd len="med" w="med" type="none"/>
          </a:ln>
        </p:spPr>
      </p:cxnSp>
      <p:cxnSp>
        <p:nvCxnSpPr>
          <p:cNvPr id="91" name="Google Shape;91;p18"/>
          <p:cNvCxnSpPr>
            <a:stCxn id="87" idx="0"/>
            <a:endCxn id="92" idx="1"/>
          </p:cNvCxnSpPr>
          <p:nvPr/>
        </p:nvCxnSpPr>
        <p:spPr>
          <a:xfrm rot="-5400000">
            <a:off x="2873768" y="775650"/>
            <a:ext cx="906000" cy="2490300"/>
          </a:xfrm>
          <a:prstGeom prst="bentConnector2">
            <a:avLst/>
          </a:prstGeom>
          <a:noFill/>
          <a:ln cap="flat" cmpd="sng" w="28575">
            <a:solidFill>
              <a:schemeClr val="dk1"/>
            </a:solidFill>
            <a:prstDash val="solid"/>
            <a:round/>
            <a:headEnd len="med" w="med" type="none"/>
            <a:tailEnd len="med" w="med" type="none"/>
          </a:ln>
        </p:spPr>
      </p:cxnSp>
      <p:cxnSp>
        <p:nvCxnSpPr>
          <p:cNvPr id="93" name="Google Shape;93;p18"/>
          <p:cNvCxnSpPr>
            <a:stCxn id="87" idx="2"/>
            <a:endCxn id="94" idx="1"/>
          </p:cNvCxnSpPr>
          <p:nvPr/>
        </p:nvCxnSpPr>
        <p:spPr>
          <a:xfrm flipH="1" rot="-5400000">
            <a:off x="2874218" y="2433600"/>
            <a:ext cx="905100" cy="2490300"/>
          </a:xfrm>
          <a:prstGeom prst="bentConnector2">
            <a:avLst/>
          </a:prstGeom>
          <a:noFill/>
          <a:ln cap="flat" cmpd="sng" w="28575">
            <a:solidFill>
              <a:schemeClr val="dk1"/>
            </a:solidFill>
            <a:prstDash val="solid"/>
            <a:round/>
            <a:headEnd len="med" w="med" type="none"/>
            <a:tailEnd len="med" w="med" type="none"/>
          </a:ln>
        </p:spPr>
      </p:cxnSp>
      <p:sp>
        <p:nvSpPr>
          <p:cNvPr id="92" name="Google Shape;92;p18"/>
          <p:cNvSpPr/>
          <p:nvPr/>
        </p:nvSpPr>
        <p:spPr>
          <a:xfrm>
            <a:off x="4572011" y="1191731"/>
            <a:ext cx="752400" cy="752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4572011" y="2473806"/>
            <a:ext cx="752400" cy="752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4572011" y="3755031"/>
            <a:ext cx="752400" cy="752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txBox="1"/>
          <p:nvPr>
            <p:ph idx="4294967295" type="title"/>
          </p:nvPr>
        </p:nvSpPr>
        <p:spPr>
          <a:xfrm>
            <a:off x="5446224" y="1006125"/>
            <a:ext cx="3108600" cy="47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sz="2400">
                <a:latin typeface="Vidaloka"/>
                <a:ea typeface="Vidaloka"/>
                <a:cs typeface="Vidaloka"/>
                <a:sym typeface="Vidaloka"/>
              </a:rPr>
              <a:t>Difficult Search Process</a:t>
            </a:r>
            <a:endParaRPr b="0" sz="2400">
              <a:latin typeface="Vidaloka"/>
              <a:ea typeface="Vidaloka"/>
              <a:cs typeface="Vidaloka"/>
              <a:sym typeface="Vidaloka"/>
            </a:endParaRPr>
          </a:p>
        </p:txBody>
      </p:sp>
      <p:sp>
        <p:nvSpPr>
          <p:cNvPr id="96" name="Google Shape;96;p18"/>
          <p:cNvSpPr txBox="1"/>
          <p:nvPr>
            <p:ph idx="4294967295" type="subTitle"/>
          </p:nvPr>
        </p:nvSpPr>
        <p:spPr>
          <a:xfrm>
            <a:off x="5446230" y="1480781"/>
            <a:ext cx="2690100" cy="648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GB" sz="1400">
                <a:solidFill>
                  <a:schemeClr val="lt2"/>
                </a:solidFill>
                <a:highlight>
                  <a:schemeClr val="dk1"/>
                </a:highlight>
                <a:latin typeface="Montserrat"/>
                <a:ea typeface="Montserrat"/>
                <a:cs typeface="Montserrat"/>
                <a:sym typeface="Montserrat"/>
              </a:rPr>
              <a:t> Hard </a:t>
            </a:r>
            <a:r>
              <a:rPr lang="en-GB" sz="1400">
                <a:solidFill>
                  <a:schemeClr val="dk1"/>
                </a:solidFill>
                <a:latin typeface="Montserrat Medium"/>
                <a:ea typeface="Montserrat Medium"/>
                <a:cs typeface="Montserrat Medium"/>
                <a:sym typeface="Montserrat Medium"/>
              </a:rPr>
              <a:t> to finalise on a suitable accommodation</a:t>
            </a:r>
            <a:endParaRPr sz="1400">
              <a:solidFill>
                <a:schemeClr val="dk1"/>
              </a:solidFill>
              <a:latin typeface="Montserrat Medium"/>
              <a:ea typeface="Montserrat Medium"/>
              <a:cs typeface="Montserrat Medium"/>
              <a:sym typeface="Montserrat Medium"/>
            </a:endParaRPr>
          </a:p>
        </p:txBody>
      </p:sp>
      <p:sp>
        <p:nvSpPr>
          <p:cNvPr id="97" name="Google Shape;97;p18"/>
          <p:cNvSpPr txBox="1"/>
          <p:nvPr>
            <p:ph idx="4294967295" type="title"/>
          </p:nvPr>
        </p:nvSpPr>
        <p:spPr>
          <a:xfrm>
            <a:off x="5446230" y="3601256"/>
            <a:ext cx="2690100" cy="47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sz="2400">
                <a:latin typeface="Vidaloka"/>
                <a:ea typeface="Vidaloka"/>
                <a:cs typeface="Vidaloka"/>
                <a:sym typeface="Vidaloka"/>
              </a:rPr>
              <a:t>Support Network</a:t>
            </a:r>
            <a:endParaRPr b="0" sz="2400">
              <a:latin typeface="Vidaloka"/>
              <a:ea typeface="Vidaloka"/>
              <a:cs typeface="Vidaloka"/>
              <a:sym typeface="Vidaloka"/>
            </a:endParaRPr>
          </a:p>
        </p:txBody>
      </p:sp>
      <p:sp>
        <p:nvSpPr>
          <p:cNvPr id="98" name="Google Shape;98;p18"/>
          <p:cNvSpPr txBox="1"/>
          <p:nvPr>
            <p:ph idx="4294967295" type="subTitle"/>
          </p:nvPr>
        </p:nvSpPr>
        <p:spPr>
          <a:xfrm>
            <a:off x="5446230" y="4076130"/>
            <a:ext cx="2690100" cy="648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Clr>
                <a:schemeClr val="dk2"/>
              </a:buClr>
              <a:buSzPts val="1100"/>
              <a:buFont typeface="Arial"/>
              <a:buNone/>
            </a:pPr>
            <a:r>
              <a:rPr b="1" lang="en-GB" sz="1400">
                <a:solidFill>
                  <a:schemeClr val="lt2"/>
                </a:solidFill>
                <a:highlight>
                  <a:schemeClr val="dk1"/>
                </a:highlight>
                <a:latin typeface="Montserrat"/>
                <a:ea typeface="Montserrat"/>
                <a:cs typeface="Montserrat"/>
                <a:sym typeface="Montserrat"/>
              </a:rPr>
              <a:t> Lack </a:t>
            </a:r>
            <a:r>
              <a:rPr lang="en-GB" sz="1400">
                <a:solidFill>
                  <a:schemeClr val="dk1"/>
                </a:solidFill>
                <a:latin typeface="Montserrat Medium"/>
                <a:ea typeface="Montserrat Medium"/>
                <a:cs typeface="Montserrat Medium"/>
                <a:sym typeface="Montserrat Medium"/>
              </a:rPr>
              <a:t> of support </a:t>
            </a:r>
            <a:br>
              <a:rPr lang="en-GB" sz="1400">
                <a:solidFill>
                  <a:schemeClr val="dk1"/>
                </a:solidFill>
                <a:latin typeface="Montserrat Medium"/>
                <a:ea typeface="Montserrat Medium"/>
                <a:cs typeface="Montserrat Medium"/>
                <a:sym typeface="Montserrat Medium"/>
              </a:rPr>
            </a:br>
            <a:r>
              <a:rPr lang="en-GB" sz="1400">
                <a:solidFill>
                  <a:schemeClr val="dk1"/>
                </a:solidFill>
                <a:latin typeface="Montserrat Medium"/>
                <a:ea typeface="Montserrat Medium"/>
                <a:cs typeface="Montserrat Medium"/>
                <a:sym typeface="Montserrat Medium"/>
              </a:rPr>
              <a:t>network</a:t>
            </a:r>
            <a:endParaRPr sz="1400">
              <a:solidFill>
                <a:schemeClr val="dk1"/>
              </a:solidFill>
              <a:latin typeface="Montserrat Medium"/>
              <a:ea typeface="Montserrat Medium"/>
              <a:cs typeface="Montserrat Medium"/>
              <a:sym typeface="Montserrat Medium"/>
            </a:endParaRPr>
          </a:p>
        </p:txBody>
      </p:sp>
      <p:sp>
        <p:nvSpPr>
          <p:cNvPr id="99" name="Google Shape;99;p18"/>
          <p:cNvSpPr txBox="1"/>
          <p:nvPr>
            <p:ph idx="4294967295" type="title"/>
          </p:nvPr>
        </p:nvSpPr>
        <p:spPr>
          <a:xfrm>
            <a:off x="5446230" y="2325264"/>
            <a:ext cx="2690100" cy="47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sz="2400">
                <a:latin typeface="Vidaloka"/>
                <a:ea typeface="Vidaloka"/>
                <a:cs typeface="Vidaloka"/>
                <a:sym typeface="Vidaloka"/>
              </a:rPr>
              <a:t>Financial</a:t>
            </a:r>
            <a:endParaRPr b="0" sz="2400">
              <a:latin typeface="Vidaloka"/>
              <a:ea typeface="Vidaloka"/>
              <a:cs typeface="Vidaloka"/>
              <a:sym typeface="Vidaloka"/>
            </a:endParaRPr>
          </a:p>
        </p:txBody>
      </p:sp>
      <p:sp>
        <p:nvSpPr>
          <p:cNvPr id="100" name="Google Shape;100;p18"/>
          <p:cNvSpPr txBox="1"/>
          <p:nvPr>
            <p:ph idx="4294967295" type="subTitle"/>
          </p:nvPr>
        </p:nvSpPr>
        <p:spPr>
          <a:xfrm>
            <a:off x="5446230" y="2799931"/>
            <a:ext cx="2690100" cy="648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GB" sz="1400">
                <a:solidFill>
                  <a:schemeClr val="lt2"/>
                </a:solidFill>
                <a:highlight>
                  <a:schemeClr val="dk1"/>
                </a:highlight>
                <a:latin typeface="Montserrat"/>
                <a:ea typeface="Montserrat"/>
                <a:cs typeface="Montserrat"/>
                <a:sym typeface="Montserrat"/>
              </a:rPr>
              <a:t> Limited </a:t>
            </a:r>
            <a:r>
              <a:rPr lang="en-GB" sz="1400">
                <a:solidFill>
                  <a:schemeClr val="dk1"/>
                </a:solidFill>
                <a:latin typeface="Montserrat Medium"/>
                <a:ea typeface="Montserrat Medium"/>
                <a:cs typeface="Montserrat Medium"/>
                <a:sym typeface="Montserrat Medium"/>
              </a:rPr>
              <a:t> financial</a:t>
            </a:r>
            <a:br>
              <a:rPr lang="en-GB" sz="1400">
                <a:solidFill>
                  <a:schemeClr val="dk1"/>
                </a:solidFill>
                <a:latin typeface="Montserrat Medium"/>
                <a:ea typeface="Montserrat Medium"/>
                <a:cs typeface="Montserrat Medium"/>
                <a:sym typeface="Montserrat Medium"/>
              </a:rPr>
            </a:br>
            <a:r>
              <a:rPr lang="en-GB" sz="1400">
                <a:solidFill>
                  <a:schemeClr val="dk1"/>
                </a:solidFill>
                <a:latin typeface="Montserrat Medium"/>
                <a:ea typeface="Montserrat Medium"/>
                <a:cs typeface="Montserrat Medium"/>
                <a:sym typeface="Montserrat Medium"/>
              </a:rPr>
              <a:t>capability</a:t>
            </a:r>
            <a:endParaRPr sz="1400">
              <a:solidFill>
                <a:schemeClr val="dk1"/>
              </a:solidFill>
              <a:latin typeface="Montserrat Medium"/>
              <a:ea typeface="Montserrat Medium"/>
              <a:cs typeface="Montserrat Medium"/>
              <a:sym typeface="Montserrat Medium"/>
            </a:endParaRPr>
          </a:p>
        </p:txBody>
      </p:sp>
      <p:sp>
        <p:nvSpPr>
          <p:cNvPr id="101" name="Google Shape;101;p18"/>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Our Problems</a:t>
            </a:r>
            <a:endParaRPr b="0">
              <a:latin typeface="Vidaloka"/>
              <a:ea typeface="Vidaloka"/>
              <a:cs typeface="Vidaloka"/>
              <a:sym typeface="Vidaloka"/>
            </a:endParaRPr>
          </a:p>
        </p:txBody>
      </p:sp>
      <p:cxnSp>
        <p:nvCxnSpPr>
          <p:cNvPr id="102" name="Google Shape;102;p18"/>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103" name="Google Shape;103;p18"/>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pic>
        <p:nvPicPr>
          <p:cNvPr id="104" name="Google Shape;104;p18"/>
          <p:cNvPicPr preferRelativeResize="0"/>
          <p:nvPr/>
        </p:nvPicPr>
        <p:blipFill>
          <a:blip r:embed="rId3">
            <a:alphaModFix/>
          </a:blip>
          <a:stretch>
            <a:fillRect/>
          </a:stretch>
        </p:blipFill>
        <p:spPr>
          <a:xfrm>
            <a:off x="4748100" y="1367824"/>
            <a:ext cx="400200" cy="400200"/>
          </a:xfrm>
          <a:prstGeom prst="rect">
            <a:avLst/>
          </a:prstGeom>
          <a:noFill/>
          <a:ln>
            <a:noFill/>
          </a:ln>
        </p:spPr>
      </p:pic>
      <p:pic>
        <p:nvPicPr>
          <p:cNvPr id="105" name="Google Shape;105;p18"/>
          <p:cNvPicPr preferRelativeResize="0"/>
          <p:nvPr/>
        </p:nvPicPr>
        <p:blipFill>
          <a:blip r:embed="rId4">
            <a:alphaModFix/>
          </a:blip>
          <a:stretch>
            <a:fillRect/>
          </a:stretch>
        </p:blipFill>
        <p:spPr>
          <a:xfrm>
            <a:off x="4748100" y="2649474"/>
            <a:ext cx="400200" cy="400200"/>
          </a:xfrm>
          <a:prstGeom prst="rect">
            <a:avLst/>
          </a:prstGeom>
          <a:noFill/>
          <a:ln>
            <a:noFill/>
          </a:ln>
        </p:spPr>
      </p:pic>
      <p:pic>
        <p:nvPicPr>
          <p:cNvPr id="106" name="Google Shape;106;p18"/>
          <p:cNvPicPr preferRelativeResize="0"/>
          <p:nvPr/>
        </p:nvPicPr>
        <p:blipFill>
          <a:blip r:embed="rId5">
            <a:alphaModFix/>
          </a:blip>
          <a:stretch>
            <a:fillRect/>
          </a:stretch>
        </p:blipFill>
        <p:spPr>
          <a:xfrm>
            <a:off x="4748100" y="3931973"/>
            <a:ext cx="400200" cy="400200"/>
          </a:xfrm>
          <a:prstGeom prst="rect">
            <a:avLst/>
          </a:prstGeom>
          <a:noFill/>
          <a:ln>
            <a:noFill/>
          </a:ln>
        </p:spPr>
      </p:pic>
      <p:sp>
        <p:nvSpPr>
          <p:cNvPr id="107" name="Google Shape;107;p18"/>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WADII G8T3 </a:t>
            </a:r>
            <a:r>
              <a:rPr lang="en-GB">
                <a:solidFill>
                  <a:schemeClr val="dk1"/>
                </a:solidFill>
                <a:latin typeface="Montserrat SemiBold"/>
                <a:ea typeface="Montserrat SemiBold"/>
                <a:cs typeface="Montserrat SemiBold"/>
                <a:sym typeface="Montserrat SemiBold"/>
              </a:rPr>
              <a:t>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45"/>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Wilcoxon Test (Time)</a:t>
            </a:r>
            <a:endParaRPr b="0">
              <a:latin typeface="Vidaloka"/>
              <a:ea typeface="Vidaloka"/>
              <a:cs typeface="Vidaloka"/>
              <a:sym typeface="Vidaloka"/>
            </a:endParaRPr>
          </a:p>
        </p:txBody>
      </p:sp>
      <p:sp>
        <p:nvSpPr>
          <p:cNvPr id="437" name="Google Shape;437;p45"/>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438" name="Google Shape;438;p45"/>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439" name="Google Shape;439;p45"/>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pic>
        <p:nvPicPr>
          <p:cNvPr id="440" name="Google Shape;440;p45" title="Chart"/>
          <p:cNvPicPr preferRelativeResize="0"/>
          <p:nvPr/>
        </p:nvPicPr>
        <p:blipFill>
          <a:blip r:embed="rId3">
            <a:alphaModFix/>
          </a:blip>
          <a:stretch>
            <a:fillRect/>
          </a:stretch>
        </p:blipFill>
        <p:spPr>
          <a:xfrm>
            <a:off x="715599" y="1761342"/>
            <a:ext cx="2995263" cy="1852071"/>
          </a:xfrm>
          <a:prstGeom prst="rect">
            <a:avLst/>
          </a:prstGeom>
          <a:noFill/>
          <a:ln>
            <a:noFill/>
          </a:ln>
        </p:spPr>
      </p:pic>
      <p:sp>
        <p:nvSpPr>
          <p:cNvPr id="441" name="Google Shape;441;p45"/>
          <p:cNvSpPr txBox="1"/>
          <p:nvPr/>
        </p:nvSpPr>
        <p:spPr>
          <a:xfrm>
            <a:off x="715625" y="1188650"/>
            <a:ext cx="29952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2"/>
                </a:solidFill>
                <a:latin typeface="Vidaloka"/>
                <a:ea typeface="Vidaloka"/>
                <a:cs typeface="Vidaloka"/>
                <a:sym typeface="Vidaloka"/>
              </a:rPr>
              <a:t>Version A</a:t>
            </a:r>
            <a:endParaRPr sz="1600">
              <a:solidFill>
                <a:schemeClr val="lt2"/>
              </a:solidFill>
              <a:latin typeface="Vidaloka"/>
              <a:ea typeface="Vidaloka"/>
              <a:cs typeface="Vidaloka"/>
              <a:sym typeface="Vidaloka"/>
            </a:endParaRPr>
          </a:p>
        </p:txBody>
      </p:sp>
      <p:pic>
        <p:nvPicPr>
          <p:cNvPr id="442" name="Google Shape;442;p45" title="Chart"/>
          <p:cNvPicPr preferRelativeResize="0"/>
          <p:nvPr/>
        </p:nvPicPr>
        <p:blipFill>
          <a:blip r:embed="rId4">
            <a:alphaModFix/>
          </a:blip>
          <a:stretch>
            <a:fillRect/>
          </a:stretch>
        </p:blipFill>
        <p:spPr>
          <a:xfrm>
            <a:off x="5508949" y="1761342"/>
            <a:ext cx="2995263" cy="1852071"/>
          </a:xfrm>
          <a:prstGeom prst="rect">
            <a:avLst/>
          </a:prstGeom>
          <a:noFill/>
          <a:ln>
            <a:noFill/>
          </a:ln>
        </p:spPr>
      </p:pic>
      <p:sp>
        <p:nvSpPr>
          <p:cNvPr id="443" name="Google Shape;443;p45"/>
          <p:cNvSpPr txBox="1"/>
          <p:nvPr/>
        </p:nvSpPr>
        <p:spPr>
          <a:xfrm>
            <a:off x="5508975" y="1182188"/>
            <a:ext cx="29952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lt2"/>
                </a:solidFill>
                <a:latin typeface="Vidaloka"/>
                <a:ea typeface="Vidaloka"/>
                <a:cs typeface="Vidaloka"/>
                <a:sym typeface="Vidaloka"/>
              </a:rPr>
              <a:t>Version B</a:t>
            </a:r>
            <a:endParaRPr sz="1600">
              <a:solidFill>
                <a:schemeClr val="lt2"/>
              </a:solidFill>
              <a:latin typeface="Vidaloka"/>
              <a:ea typeface="Vidaloka"/>
              <a:cs typeface="Vidaloka"/>
              <a:sym typeface="Vidaloka"/>
            </a:endParaRPr>
          </a:p>
        </p:txBody>
      </p:sp>
      <p:sp>
        <p:nvSpPr>
          <p:cNvPr id="444" name="Google Shape;444;p45"/>
          <p:cNvSpPr txBox="1"/>
          <p:nvPr/>
        </p:nvSpPr>
        <p:spPr>
          <a:xfrm>
            <a:off x="715625" y="3759350"/>
            <a:ext cx="7788600" cy="92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GB" sz="1200">
                <a:solidFill>
                  <a:schemeClr val="lt2"/>
                </a:solidFill>
                <a:highlight>
                  <a:schemeClr val="dk1"/>
                </a:highlight>
                <a:latin typeface="Montserrat Medium"/>
                <a:ea typeface="Montserrat Medium"/>
                <a:cs typeface="Montserrat Medium"/>
                <a:sym typeface="Montserrat Medium"/>
              </a:rPr>
              <a:t> p-value = 0.001045227 &lt; 0.05 </a:t>
            </a:r>
            <a:r>
              <a:rPr lang="en-GB" sz="1200">
                <a:solidFill>
                  <a:schemeClr val="lt1"/>
                </a:solidFill>
                <a:latin typeface="Montserrat Medium"/>
                <a:ea typeface="Montserrat Medium"/>
                <a:cs typeface="Montserrat Medium"/>
                <a:sym typeface="Montserrat Medium"/>
              </a:rPr>
              <a:t>.</a:t>
            </a:r>
            <a:r>
              <a:rPr lang="en-GB" sz="1200">
                <a:solidFill>
                  <a:schemeClr val="dk1"/>
                </a:solidFill>
                <a:latin typeface="Montserrat Medium"/>
                <a:ea typeface="Montserrat Medium"/>
                <a:cs typeface="Montserrat Medium"/>
                <a:sym typeface="Montserrat Medium"/>
              </a:rPr>
              <a:t>. </a:t>
            </a:r>
            <a:endParaRPr sz="1200">
              <a:solidFill>
                <a:schemeClr val="dk1"/>
              </a:solidFill>
              <a:latin typeface="Montserrat Medium"/>
              <a:ea typeface="Montserrat Medium"/>
              <a:cs typeface="Montserrat Medium"/>
              <a:sym typeface="Montserrat Medium"/>
            </a:endParaRPr>
          </a:p>
          <a:p>
            <a:pPr indent="0" lvl="0" marL="0" rtl="0" algn="l">
              <a:lnSpc>
                <a:spcPct val="115000"/>
              </a:lnSpc>
              <a:spcBef>
                <a:spcPts val="1000"/>
              </a:spcBef>
              <a:spcAft>
                <a:spcPts val="1000"/>
              </a:spcAft>
              <a:buNone/>
            </a:pPr>
            <a:r>
              <a:rPr lang="en-GB" sz="1200">
                <a:solidFill>
                  <a:schemeClr val="dk1"/>
                </a:solidFill>
                <a:latin typeface="Montserrat Medium"/>
                <a:ea typeface="Montserrat Medium"/>
                <a:cs typeface="Montserrat Medium"/>
                <a:sym typeface="Montserrat Medium"/>
              </a:rPr>
              <a:t>There is</a:t>
            </a:r>
            <a:r>
              <a:rPr lang="en-GB" sz="1200">
                <a:solidFill>
                  <a:srgbClr val="FFFFFF"/>
                </a:solidFill>
                <a:latin typeface="Montserrat Medium"/>
                <a:ea typeface="Montserrat Medium"/>
                <a:cs typeface="Montserrat Medium"/>
                <a:sym typeface="Montserrat Medium"/>
              </a:rPr>
              <a:t> </a:t>
            </a:r>
            <a:r>
              <a:rPr lang="en-GB" sz="1200">
                <a:solidFill>
                  <a:schemeClr val="lt2"/>
                </a:solidFill>
                <a:highlight>
                  <a:schemeClr val="dk1"/>
                </a:highlight>
                <a:latin typeface="Montserrat Medium"/>
                <a:ea typeface="Montserrat Medium"/>
                <a:cs typeface="Montserrat Medium"/>
                <a:sym typeface="Montserrat Medium"/>
              </a:rPr>
              <a:t> significant difference </a:t>
            </a:r>
            <a:r>
              <a:rPr lang="en-GB" sz="1200">
                <a:solidFill>
                  <a:srgbClr val="FFFFFF"/>
                </a:solidFill>
                <a:latin typeface="Montserrat Medium"/>
                <a:ea typeface="Montserrat Medium"/>
                <a:cs typeface="Montserrat Medium"/>
                <a:sym typeface="Montserrat Medium"/>
              </a:rPr>
              <a:t> </a:t>
            </a:r>
            <a:r>
              <a:rPr lang="en-GB" sz="1200">
                <a:solidFill>
                  <a:schemeClr val="dk1"/>
                </a:solidFill>
                <a:latin typeface="Montserrat Medium"/>
                <a:ea typeface="Montserrat Medium"/>
                <a:cs typeface="Montserrat Medium"/>
                <a:sym typeface="Montserrat Medium"/>
              </a:rPr>
              <a:t>between the mean of the time taken to complete the task in version A than that of version B.</a:t>
            </a:r>
            <a:endParaRPr>
              <a:solidFill>
                <a:schemeClr val="dk1"/>
              </a:solidFill>
              <a:latin typeface="Montserrat Medium"/>
              <a:ea typeface="Montserrat Medium"/>
              <a:cs typeface="Montserrat Medium"/>
              <a:sym typeface="Montserrat Medium"/>
            </a:endParaRPr>
          </a:p>
        </p:txBody>
      </p:sp>
      <p:sp>
        <p:nvSpPr>
          <p:cNvPr id="445" name="Google Shape;445;p45"/>
          <p:cNvSpPr/>
          <p:nvPr/>
        </p:nvSpPr>
        <p:spPr>
          <a:xfrm>
            <a:off x="1232375" y="3226450"/>
            <a:ext cx="2328000" cy="1884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6023325" y="3221975"/>
            <a:ext cx="2328000" cy="1884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sp>
        <p:nvSpPr>
          <p:cNvPr id="451" name="Google Shape;451;p46"/>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Fisher</a:t>
            </a:r>
            <a:r>
              <a:rPr b="0" lang="en-GB">
                <a:latin typeface="Vidaloka"/>
                <a:ea typeface="Vidaloka"/>
                <a:cs typeface="Vidaloka"/>
                <a:sym typeface="Vidaloka"/>
              </a:rPr>
              <a:t> Test (Accuracy)</a:t>
            </a:r>
            <a:endParaRPr b="0">
              <a:latin typeface="Vidaloka"/>
              <a:ea typeface="Vidaloka"/>
              <a:cs typeface="Vidaloka"/>
              <a:sym typeface="Vidaloka"/>
            </a:endParaRPr>
          </a:p>
        </p:txBody>
      </p:sp>
      <p:sp>
        <p:nvSpPr>
          <p:cNvPr id="452" name="Google Shape;452;p46"/>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453" name="Google Shape;453;p46"/>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454" name="Google Shape;454;p46"/>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455" name="Google Shape;455;p46"/>
          <p:cNvSpPr txBox="1"/>
          <p:nvPr/>
        </p:nvSpPr>
        <p:spPr>
          <a:xfrm>
            <a:off x="5564225" y="2061600"/>
            <a:ext cx="2866500" cy="13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GB" sz="1200">
                <a:solidFill>
                  <a:schemeClr val="lt2"/>
                </a:solidFill>
                <a:highlight>
                  <a:schemeClr val="dk1"/>
                </a:highlight>
                <a:latin typeface="Montserrat Medium"/>
                <a:ea typeface="Montserrat Medium"/>
                <a:cs typeface="Montserrat Medium"/>
                <a:sym typeface="Montserrat Medium"/>
              </a:rPr>
              <a:t> p-value = </a:t>
            </a:r>
            <a:r>
              <a:rPr lang="en-GB" sz="1200">
                <a:solidFill>
                  <a:schemeClr val="lt2"/>
                </a:solidFill>
                <a:highlight>
                  <a:schemeClr val="dk1"/>
                </a:highlight>
                <a:latin typeface="Montserrat Medium"/>
                <a:ea typeface="Montserrat Medium"/>
                <a:cs typeface="Montserrat Medium"/>
                <a:sym typeface="Montserrat Medium"/>
              </a:rPr>
              <a:t>1 &gt; 0.05</a:t>
            </a:r>
            <a:r>
              <a:rPr lang="en-GB" sz="1200">
                <a:solidFill>
                  <a:schemeClr val="lt2"/>
                </a:solidFill>
                <a:highlight>
                  <a:schemeClr val="dk1"/>
                </a:highlight>
                <a:latin typeface="Montserrat Medium"/>
                <a:ea typeface="Montserrat Medium"/>
                <a:cs typeface="Montserrat Medium"/>
                <a:sym typeface="Montserrat Medium"/>
              </a:rPr>
              <a:t> </a:t>
            </a:r>
            <a:r>
              <a:rPr lang="en-GB" sz="1200">
                <a:solidFill>
                  <a:schemeClr val="lt1"/>
                </a:solidFill>
                <a:latin typeface="Montserrat Medium"/>
                <a:ea typeface="Montserrat Medium"/>
                <a:cs typeface="Montserrat Medium"/>
                <a:sym typeface="Montserrat Medium"/>
              </a:rPr>
              <a:t>.</a:t>
            </a:r>
            <a:r>
              <a:rPr lang="en-GB" sz="1200">
                <a:solidFill>
                  <a:schemeClr val="dk1"/>
                </a:solidFill>
                <a:latin typeface="Montserrat Medium"/>
                <a:ea typeface="Montserrat Medium"/>
                <a:cs typeface="Montserrat Medium"/>
                <a:sym typeface="Montserrat Medium"/>
              </a:rPr>
              <a:t> .</a:t>
            </a:r>
            <a:endParaRPr sz="1200">
              <a:solidFill>
                <a:schemeClr val="dk1"/>
              </a:solidFill>
              <a:latin typeface="Montserrat Medium"/>
              <a:ea typeface="Montserrat Medium"/>
              <a:cs typeface="Montserrat Medium"/>
              <a:sym typeface="Montserrat Medium"/>
            </a:endParaRPr>
          </a:p>
          <a:p>
            <a:pPr indent="0" lvl="0" marL="0" rtl="0" algn="l">
              <a:lnSpc>
                <a:spcPct val="115000"/>
              </a:lnSpc>
              <a:spcBef>
                <a:spcPts val="1000"/>
              </a:spcBef>
              <a:spcAft>
                <a:spcPts val="1000"/>
              </a:spcAft>
              <a:buNone/>
            </a:pPr>
            <a:r>
              <a:rPr lang="en-GB" sz="1200">
                <a:solidFill>
                  <a:schemeClr val="dk1"/>
                </a:solidFill>
                <a:latin typeface="Montserrat Medium"/>
                <a:ea typeface="Montserrat Medium"/>
                <a:cs typeface="Montserrat Medium"/>
                <a:sym typeface="Montserrat Medium"/>
              </a:rPr>
              <a:t>There </a:t>
            </a:r>
            <a:r>
              <a:rPr lang="en-GB" sz="1200">
                <a:solidFill>
                  <a:schemeClr val="dk1"/>
                </a:solidFill>
                <a:latin typeface="Montserrat Medium"/>
                <a:ea typeface="Montserrat Medium"/>
                <a:cs typeface="Montserrat Medium"/>
                <a:sym typeface="Montserrat Medium"/>
              </a:rPr>
              <a:t>is</a:t>
            </a:r>
            <a:r>
              <a:rPr lang="en-GB" sz="1200">
                <a:solidFill>
                  <a:srgbClr val="FFFFFF"/>
                </a:solidFill>
                <a:latin typeface="Montserrat Medium"/>
                <a:ea typeface="Montserrat Medium"/>
                <a:cs typeface="Montserrat Medium"/>
                <a:sym typeface="Montserrat Medium"/>
              </a:rPr>
              <a:t> </a:t>
            </a:r>
            <a:r>
              <a:rPr lang="en-GB" sz="1200">
                <a:solidFill>
                  <a:schemeClr val="lt2"/>
                </a:solidFill>
                <a:highlight>
                  <a:schemeClr val="dk1"/>
                </a:highlight>
                <a:latin typeface="Montserrat Medium"/>
                <a:ea typeface="Montserrat Medium"/>
                <a:cs typeface="Montserrat Medium"/>
                <a:sym typeface="Montserrat Medium"/>
              </a:rPr>
              <a:t> NO </a:t>
            </a:r>
            <a:r>
              <a:rPr lang="en-GB" sz="1200">
                <a:solidFill>
                  <a:schemeClr val="dk1"/>
                </a:solidFill>
                <a:latin typeface="Montserrat Medium"/>
                <a:ea typeface="Montserrat Medium"/>
                <a:cs typeface="Montserrat Medium"/>
                <a:sym typeface="Montserrat Medium"/>
              </a:rPr>
              <a:t> significant difference</a:t>
            </a:r>
            <a:r>
              <a:rPr lang="en-GB" sz="1200">
                <a:solidFill>
                  <a:schemeClr val="lt2"/>
                </a:solidFill>
                <a:highlight>
                  <a:schemeClr val="dk1"/>
                </a:highlight>
                <a:latin typeface="Montserrat Medium"/>
                <a:ea typeface="Montserrat Medium"/>
                <a:cs typeface="Montserrat Medium"/>
                <a:sym typeface="Montserrat Medium"/>
              </a:rPr>
              <a:t>  </a:t>
            </a:r>
            <a:r>
              <a:rPr lang="en-GB" sz="1200">
                <a:solidFill>
                  <a:srgbClr val="FFFFFF"/>
                </a:solidFill>
                <a:latin typeface="Montserrat Medium"/>
                <a:ea typeface="Montserrat Medium"/>
                <a:cs typeface="Montserrat Medium"/>
                <a:sym typeface="Montserrat Medium"/>
              </a:rPr>
              <a:t> </a:t>
            </a:r>
            <a:r>
              <a:rPr lang="en-GB" sz="1200">
                <a:solidFill>
                  <a:schemeClr val="dk1"/>
                </a:solidFill>
                <a:latin typeface="Montserrat Medium"/>
                <a:ea typeface="Montserrat Medium"/>
                <a:cs typeface="Montserrat Medium"/>
                <a:sym typeface="Montserrat Medium"/>
              </a:rPr>
              <a:t>between </a:t>
            </a:r>
            <a:r>
              <a:rPr lang="en-GB" sz="1200">
                <a:solidFill>
                  <a:schemeClr val="dk1"/>
                </a:solidFill>
                <a:latin typeface="Montserrat Medium"/>
                <a:ea typeface="Montserrat Medium"/>
                <a:cs typeface="Montserrat Medium"/>
                <a:sym typeface="Montserrat Medium"/>
              </a:rPr>
              <a:t>in question response accuracy between version A and version B</a:t>
            </a:r>
            <a:endParaRPr sz="1200">
              <a:solidFill>
                <a:schemeClr val="dk1"/>
              </a:solidFill>
              <a:latin typeface="Montserrat Medium"/>
              <a:ea typeface="Montserrat Medium"/>
              <a:cs typeface="Montserrat Medium"/>
              <a:sym typeface="Montserrat Medium"/>
            </a:endParaRPr>
          </a:p>
        </p:txBody>
      </p:sp>
      <p:pic>
        <p:nvPicPr>
          <p:cNvPr id="456" name="Google Shape;456;p46" title="Chart"/>
          <p:cNvPicPr preferRelativeResize="0"/>
          <p:nvPr/>
        </p:nvPicPr>
        <p:blipFill>
          <a:blip r:embed="rId3">
            <a:alphaModFix/>
          </a:blip>
          <a:stretch>
            <a:fillRect/>
          </a:stretch>
        </p:blipFill>
        <p:spPr>
          <a:xfrm>
            <a:off x="561734" y="1188650"/>
            <a:ext cx="5002488" cy="30931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47"/>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Binomial Test</a:t>
            </a:r>
            <a:r>
              <a:rPr b="0" lang="en-GB">
                <a:latin typeface="Vidaloka"/>
                <a:ea typeface="Vidaloka"/>
                <a:cs typeface="Vidaloka"/>
                <a:sym typeface="Vidaloka"/>
              </a:rPr>
              <a:t> (Preference)</a:t>
            </a:r>
            <a:endParaRPr b="0">
              <a:latin typeface="Vidaloka"/>
              <a:ea typeface="Vidaloka"/>
              <a:cs typeface="Vidaloka"/>
              <a:sym typeface="Vidaloka"/>
            </a:endParaRPr>
          </a:p>
        </p:txBody>
      </p:sp>
      <p:sp>
        <p:nvSpPr>
          <p:cNvPr id="462" name="Google Shape;462;p47"/>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463" name="Google Shape;463;p47"/>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464" name="Google Shape;464;p47"/>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465" name="Google Shape;465;p47"/>
          <p:cNvSpPr txBox="1"/>
          <p:nvPr/>
        </p:nvSpPr>
        <p:spPr>
          <a:xfrm>
            <a:off x="713225" y="2112350"/>
            <a:ext cx="2866500" cy="147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GB" sz="1200">
                <a:solidFill>
                  <a:schemeClr val="lt2"/>
                </a:solidFill>
                <a:highlight>
                  <a:schemeClr val="dk1"/>
                </a:highlight>
                <a:latin typeface="Montserrat Medium"/>
                <a:ea typeface="Montserrat Medium"/>
                <a:cs typeface="Montserrat Medium"/>
                <a:sym typeface="Montserrat Medium"/>
              </a:rPr>
              <a:t> </a:t>
            </a:r>
            <a:r>
              <a:rPr lang="en-GB" sz="1200">
                <a:solidFill>
                  <a:schemeClr val="lt2"/>
                </a:solidFill>
                <a:highlight>
                  <a:schemeClr val="dk1"/>
                </a:highlight>
                <a:latin typeface="Montserrat Medium"/>
                <a:ea typeface="Montserrat Medium"/>
                <a:cs typeface="Montserrat Medium"/>
                <a:sym typeface="Montserrat Medium"/>
              </a:rPr>
              <a:t>p-value = 0.03088279 &lt; 0.05</a:t>
            </a:r>
            <a:r>
              <a:rPr lang="en-GB" sz="1200">
                <a:solidFill>
                  <a:schemeClr val="lt2"/>
                </a:solidFill>
                <a:highlight>
                  <a:schemeClr val="dk1"/>
                </a:highlight>
                <a:latin typeface="Montserrat Medium"/>
                <a:ea typeface="Montserrat Medium"/>
                <a:cs typeface="Montserrat Medium"/>
                <a:sym typeface="Montserrat Medium"/>
              </a:rPr>
              <a:t> </a:t>
            </a:r>
            <a:r>
              <a:rPr lang="en-GB" sz="1200">
                <a:solidFill>
                  <a:schemeClr val="lt1"/>
                </a:solidFill>
                <a:latin typeface="Montserrat Medium"/>
                <a:ea typeface="Montserrat Medium"/>
                <a:cs typeface="Montserrat Medium"/>
                <a:sym typeface="Montserrat Medium"/>
              </a:rPr>
              <a:t>.</a:t>
            </a:r>
            <a:r>
              <a:rPr lang="en-GB" sz="1200">
                <a:solidFill>
                  <a:schemeClr val="dk1"/>
                </a:solidFill>
                <a:latin typeface="Montserrat Medium"/>
                <a:ea typeface="Montserrat Medium"/>
                <a:cs typeface="Montserrat Medium"/>
                <a:sym typeface="Montserrat Medium"/>
              </a:rPr>
              <a:t> .</a:t>
            </a:r>
            <a:endParaRPr sz="1200">
              <a:solidFill>
                <a:schemeClr val="dk1"/>
              </a:solidFill>
              <a:latin typeface="Montserrat Medium"/>
              <a:ea typeface="Montserrat Medium"/>
              <a:cs typeface="Montserrat Medium"/>
              <a:sym typeface="Montserrat Medium"/>
            </a:endParaRPr>
          </a:p>
          <a:p>
            <a:pPr indent="0" lvl="0" marL="0" rtl="0" algn="l">
              <a:lnSpc>
                <a:spcPct val="115000"/>
              </a:lnSpc>
              <a:spcBef>
                <a:spcPts val="1000"/>
              </a:spcBef>
              <a:spcAft>
                <a:spcPts val="0"/>
              </a:spcAft>
              <a:buNone/>
            </a:pPr>
            <a:r>
              <a:rPr lang="en-GB" sz="1200">
                <a:solidFill>
                  <a:schemeClr val="dk1"/>
                </a:solidFill>
                <a:latin typeface="Montserrat Medium"/>
                <a:ea typeface="Montserrat Medium"/>
                <a:cs typeface="Montserrat Medium"/>
                <a:sym typeface="Montserrat Medium"/>
              </a:rPr>
              <a:t>There is statistically significance for one version over the other version.</a:t>
            </a:r>
            <a:endParaRPr sz="1200">
              <a:solidFill>
                <a:schemeClr val="dk1"/>
              </a:solidFill>
              <a:latin typeface="Montserrat Medium"/>
              <a:ea typeface="Montserrat Medium"/>
              <a:cs typeface="Montserrat Medium"/>
              <a:sym typeface="Montserrat Medium"/>
            </a:endParaRPr>
          </a:p>
          <a:p>
            <a:pPr indent="0" lvl="0" marL="0" rtl="0" algn="l">
              <a:lnSpc>
                <a:spcPct val="115000"/>
              </a:lnSpc>
              <a:spcBef>
                <a:spcPts val="1000"/>
              </a:spcBef>
              <a:spcAft>
                <a:spcPts val="1000"/>
              </a:spcAft>
              <a:buNone/>
            </a:pPr>
            <a:r>
              <a:rPr lang="en-GB" sz="1200">
                <a:solidFill>
                  <a:schemeClr val="lt2"/>
                </a:solidFill>
                <a:highlight>
                  <a:schemeClr val="dk1"/>
                </a:highlight>
                <a:latin typeface="Montserrat Medium"/>
                <a:ea typeface="Montserrat Medium"/>
                <a:cs typeface="Montserrat Medium"/>
                <a:sym typeface="Montserrat Medium"/>
              </a:rPr>
              <a:t> </a:t>
            </a:r>
            <a:r>
              <a:rPr lang="en-GB" sz="1200">
                <a:solidFill>
                  <a:schemeClr val="lt2"/>
                </a:solidFill>
                <a:highlight>
                  <a:schemeClr val="dk1"/>
                </a:highlight>
                <a:latin typeface="Montserrat Medium"/>
                <a:ea typeface="Montserrat Medium"/>
                <a:cs typeface="Montserrat Medium"/>
                <a:sym typeface="Montserrat Medium"/>
              </a:rPr>
              <a:t>Prefer Version B over Version A</a:t>
            </a:r>
            <a:r>
              <a:rPr lang="en-GB" sz="1200">
                <a:solidFill>
                  <a:schemeClr val="lt2"/>
                </a:solidFill>
                <a:highlight>
                  <a:schemeClr val="dk1"/>
                </a:highlight>
                <a:latin typeface="Montserrat Medium"/>
                <a:ea typeface="Montserrat Medium"/>
                <a:cs typeface="Montserrat Medium"/>
                <a:sym typeface="Montserrat Medium"/>
              </a:rPr>
              <a:t> </a:t>
            </a:r>
            <a:r>
              <a:rPr lang="en-GB" sz="1200">
                <a:solidFill>
                  <a:schemeClr val="dk1"/>
                </a:solidFill>
                <a:latin typeface="Montserrat Medium"/>
                <a:ea typeface="Montserrat Medium"/>
                <a:cs typeface="Montserrat Medium"/>
                <a:sym typeface="Montserrat Medium"/>
              </a:rPr>
              <a:t> .</a:t>
            </a:r>
            <a:endParaRPr sz="1200">
              <a:solidFill>
                <a:schemeClr val="dk1"/>
              </a:solidFill>
              <a:latin typeface="Montserrat Medium"/>
              <a:ea typeface="Montserrat Medium"/>
              <a:cs typeface="Montserrat Medium"/>
              <a:sym typeface="Montserrat Medium"/>
            </a:endParaRPr>
          </a:p>
        </p:txBody>
      </p:sp>
      <p:pic>
        <p:nvPicPr>
          <p:cNvPr id="466" name="Google Shape;466;p47" title="Chart"/>
          <p:cNvPicPr preferRelativeResize="0"/>
          <p:nvPr/>
        </p:nvPicPr>
        <p:blipFill>
          <a:blip r:embed="rId3">
            <a:alphaModFix/>
          </a:blip>
          <a:stretch>
            <a:fillRect/>
          </a:stretch>
        </p:blipFill>
        <p:spPr>
          <a:xfrm>
            <a:off x="2664100" y="1017725"/>
            <a:ext cx="5719500" cy="35365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sp>
        <p:nvSpPr>
          <p:cNvPr id="471" name="Google Shape;471;p48"/>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472" name="Google Shape;472;p48"/>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473" name="Google Shape;473;p48"/>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474" name="Google Shape;474;p48"/>
          <p:cNvCxnSpPr/>
          <p:nvPr/>
        </p:nvCxnSpPr>
        <p:spPr>
          <a:xfrm flipH="1">
            <a:off x="6467450" y="3935375"/>
            <a:ext cx="3047400" cy="1346400"/>
          </a:xfrm>
          <a:prstGeom prst="curvedConnector3">
            <a:avLst>
              <a:gd fmla="val 50000" name="adj1"/>
            </a:avLst>
          </a:prstGeom>
          <a:noFill/>
          <a:ln cap="flat" cmpd="sng" w="28575">
            <a:solidFill>
              <a:schemeClr val="dk1"/>
            </a:solidFill>
            <a:prstDash val="solid"/>
            <a:round/>
            <a:headEnd len="med" w="med" type="none"/>
            <a:tailEnd len="med" w="med" type="none"/>
          </a:ln>
        </p:spPr>
      </p:cxnSp>
      <p:sp>
        <p:nvSpPr>
          <p:cNvPr id="475" name="Google Shape;475;p48"/>
          <p:cNvSpPr txBox="1"/>
          <p:nvPr>
            <p:ph idx="4294967295" type="title"/>
          </p:nvPr>
        </p:nvSpPr>
        <p:spPr>
          <a:xfrm>
            <a:off x="2714550" y="2838459"/>
            <a:ext cx="3714900" cy="923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GB" sz="4800">
                <a:latin typeface="Vidaloka"/>
                <a:ea typeface="Vidaloka"/>
                <a:cs typeface="Vidaloka"/>
                <a:sym typeface="Vidaloka"/>
              </a:rPr>
              <a:t>Reflection</a:t>
            </a:r>
            <a:endParaRPr b="0" sz="4800">
              <a:latin typeface="Vidaloka"/>
              <a:ea typeface="Vidaloka"/>
              <a:cs typeface="Vidaloka"/>
              <a:sym typeface="Vidaloka"/>
            </a:endParaRPr>
          </a:p>
        </p:txBody>
      </p:sp>
      <p:sp>
        <p:nvSpPr>
          <p:cNvPr id="476" name="Google Shape;476;p48"/>
          <p:cNvSpPr txBox="1"/>
          <p:nvPr>
            <p:ph idx="4294967295" type="title"/>
          </p:nvPr>
        </p:nvSpPr>
        <p:spPr>
          <a:xfrm>
            <a:off x="3859950" y="1545450"/>
            <a:ext cx="1424100" cy="1293000"/>
          </a:xfrm>
          <a:prstGeom prst="rect">
            <a:avLst/>
          </a:prstGeom>
          <a:solidFill>
            <a:schemeClr val="dk1"/>
          </a:solidFill>
        </p:spPr>
        <p:txBody>
          <a:bodyPr anchorCtr="0" anchor="t" bIns="91425" lIns="91425" spcFirstLastPara="1" rIns="91425" wrap="square" tIns="91425">
            <a:spAutoFit/>
          </a:bodyPr>
          <a:lstStyle/>
          <a:p>
            <a:pPr indent="0" lvl="0" marL="0" rtl="0" algn="ctr">
              <a:spcBef>
                <a:spcPts val="0"/>
              </a:spcBef>
              <a:spcAft>
                <a:spcPts val="0"/>
              </a:spcAft>
              <a:buNone/>
            </a:pPr>
            <a:r>
              <a:rPr b="0" lang="en-GB" sz="7200">
                <a:solidFill>
                  <a:schemeClr val="lt1"/>
                </a:solidFill>
                <a:latin typeface="Vidaloka"/>
                <a:ea typeface="Vidaloka"/>
                <a:cs typeface="Vidaloka"/>
                <a:sym typeface="Vidaloka"/>
              </a:rPr>
              <a:t>06</a:t>
            </a:r>
            <a:endParaRPr b="0" sz="7200">
              <a:solidFill>
                <a:schemeClr val="lt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0" name="Shape 480"/>
        <p:cNvGrpSpPr/>
        <p:nvPr/>
      </p:nvGrpSpPr>
      <p:grpSpPr>
        <a:xfrm>
          <a:off x="0" y="0"/>
          <a:ext cx="0" cy="0"/>
          <a:chOff x="0" y="0"/>
          <a:chExt cx="0" cy="0"/>
        </a:xfrm>
      </p:grpSpPr>
      <p:sp>
        <p:nvSpPr>
          <p:cNvPr id="481" name="Google Shape;481;p49"/>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Our team</a:t>
            </a:r>
            <a:endParaRPr b="0">
              <a:latin typeface="Vidaloka"/>
              <a:ea typeface="Vidaloka"/>
              <a:cs typeface="Vidaloka"/>
              <a:sym typeface="Vidaloka"/>
            </a:endParaRPr>
          </a:p>
        </p:txBody>
      </p:sp>
      <p:sp>
        <p:nvSpPr>
          <p:cNvPr id="482" name="Google Shape;482;p49"/>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483" name="Google Shape;483;p49"/>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484" name="Google Shape;484;p49"/>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485" name="Google Shape;485;p49"/>
          <p:cNvSpPr txBox="1"/>
          <p:nvPr>
            <p:ph idx="4294967295"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852"/>
              <a:buNone/>
            </a:pPr>
            <a:r>
              <a:rPr lang="en-GB" sz="1400">
                <a:latin typeface="Montserrat Medium"/>
                <a:ea typeface="Montserrat Medium"/>
                <a:cs typeface="Montserrat Medium"/>
                <a:sym typeface="Montserrat Medium"/>
              </a:rPr>
              <a:t>“IDP gave me a lot of things… like stress”</a:t>
            </a:r>
            <a:endParaRPr sz="1400">
              <a:latin typeface="Montserrat Medium"/>
              <a:ea typeface="Montserrat Medium"/>
              <a:cs typeface="Montserrat Medium"/>
              <a:sym typeface="Montserrat Medium"/>
            </a:endParaRPr>
          </a:p>
        </p:txBody>
      </p:sp>
      <p:sp>
        <p:nvSpPr>
          <p:cNvPr id="486" name="Google Shape;486;p49"/>
          <p:cNvSpPr txBox="1"/>
          <p:nvPr>
            <p:ph idx="4294967295" type="subTitle"/>
          </p:nvPr>
        </p:nvSpPr>
        <p:spPr>
          <a:xfrm>
            <a:off x="4816050" y="3402275"/>
            <a:ext cx="2942100" cy="5541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GB" sz="2400">
                <a:solidFill>
                  <a:schemeClr val="dk1"/>
                </a:solidFill>
                <a:latin typeface="Vidaloka"/>
                <a:ea typeface="Vidaloka"/>
                <a:cs typeface="Vidaloka"/>
                <a:sym typeface="Vidaloka"/>
              </a:rPr>
              <a:t>Oliver Nguyen</a:t>
            </a:r>
            <a:endParaRPr sz="2400">
              <a:solidFill>
                <a:schemeClr val="dk1"/>
              </a:solidFill>
              <a:latin typeface="Vidaloka"/>
              <a:ea typeface="Vidaloka"/>
              <a:cs typeface="Vidaloka"/>
              <a:sym typeface="Vidaloka"/>
            </a:endParaRPr>
          </a:p>
        </p:txBody>
      </p:sp>
      <p:sp>
        <p:nvSpPr>
          <p:cNvPr id="487" name="Google Shape;487;p49"/>
          <p:cNvSpPr txBox="1"/>
          <p:nvPr>
            <p:ph idx="4294967295" type="subTitle"/>
          </p:nvPr>
        </p:nvSpPr>
        <p:spPr>
          <a:xfrm>
            <a:off x="4816200" y="3956375"/>
            <a:ext cx="2941800" cy="652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sz="1400">
                <a:latin typeface="Montserrat Medium"/>
                <a:ea typeface="Montserrat Medium"/>
                <a:cs typeface="Montserrat Medium"/>
                <a:sym typeface="Montserrat Medium"/>
              </a:rPr>
              <a:t>“I have never wanted to unalive myself so badly &lt;3”</a:t>
            </a:r>
            <a:endParaRPr sz="1400">
              <a:latin typeface="Montserrat Medium"/>
              <a:ea typeface="Montserrat Medium"/>
              <a:cs typeface="Montserrat Medium"/>
              <a:sym typeface="Montserrat Medium"/>
            </a:endParaRPr>
          </a:p>
        </p:txBody>
      </p:sp>
      <p:sp>
        <p:nvSpPr>
          <p:cNvPr id="488" name="Google Shape;488;p49"/>
          <p:cNvSpPr txBox="1"/>
          <p:nvPr>
            <p:ph idx="1" type="subTitle"/>
          </p:nvPr>
        </p:nvSpPr>
        <p:spPr>
          <a:xfrm>
            <a:off x="1385879" y="3419275"/>
            <a:ext cx="2942100" cy="554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Vidaloka"/>
                <a:ea typeface="Vidaloka"/>
                <a:cs typeface="Vidaloka"/>
                <a:sym typeface="Vidaloka"/>
              </a:rPr>
              <a:t>Jesica Cahyadi</a:t>
            </a:r>
            <a:endParaRPr sz="2400">
              <a:solidFill>
                <a:schemeClr val="dk1"/>
              </a:solidFill>
              <a:latin typeface="Vidaloka"/>
              <a:ea typeface="Vidaloka"/>
              <a:cs typeface="Vidaloka"/>
              <a:sym typeface="Vidaloka"/>
            </a:endParaRPr>
          </a:p>
        </p:txBody>
      </p:sp>
      <p:pic>
        <p:nvPicPr>
          <p:cNvPr id="489" name="Google Shape;489;p49"/>
          <p:cNvPicPr preferRelativeResize="0"/>
          <p:nvPr/>
        </p:nvPicPr>
        <p:blipFill rotWithShape="1">
          <a:blip r:embed="rId3">
            <a:alphaModFix/>
          </a:blip>
          <a:srcRect b="37932" l="34662" r="34659" t="31177"/>
          <a:stretch/>
        </p:blipFill>
        <p:spPr>
          <a:xfrm>
            <a:off x="5310425" y="1373250"/>
            <a:ext cx="1953300" cy="1966800"/>
          </a:xfrm>
          <a:prstGeom prst="rect">
            <a:avLst/>
          </a:prstGeom>
          <a:noFill/>
          <a:ln cap="flat" cmpd="sng" w="28575">
            <a:solidFill>
              <a:schemeClr val="dk1"/>
            </a:solidFill>
            <a:prstDash val="solid"/>
            <a:round/>
            <a:headEnd len="sm" w="sm" type="none"/>
            <a:tailEnd len="sm" w="sm" type="none"/>
          </a:ln>
        </p:spPr>
      </p:pic>
      <p:pic>
        <p:nvPicPr>
          <p:cNvPr id="490" name="Google Shape;490;p49"/>
          <p:cNvPicPr preferRelativeResize="0"/>
          <p:nvPr/>
        </p:nvPicPr>
        <p:blipFill rotWithShape="1">
          <a:blip r:embed="rId4">
            <a:alphaModFix/>
          </a:blip>
          <a:srcRect b="0" l="22778" r="22778" t="26911"/>
          <a:stretch/>
        </p:blipFill>
        <p:spPr>
          <a:xfrm>
            <a:off x="1880275" y="1373250"/>
            <a:ext cx="1953300" cy="19668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50"/>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Our team</a:t>
            </a:r>
            <a:endParaRPr b="0">
              <a:latin typeface="Vidaloka"/>
              <a:ea typeface="Vidaloka"/>
              <a:cs typeface="Vidaloka"/>
              <a:sym typeface="Vidaloka"/>
            </a:endParaRPr>
          </a:p>
        </p:txBody>
      </p:sp>
      <p:sp>
        <p:nvSpPr>
          <p:cNvPr id="496" name="Google Shape;496;p50"/>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497" name="Google Shape;497;p50"/>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498" name="Google Shape;498;p50"/>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499" name="Google Shape;499;p50"/>
          <p:cNvSpPr txBox="1"/>
          <p:nvPr>
            <p:ph idx="4294967295"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852"/>
              <a:buNone/>
            </a:pPr>
            <a:r>
              <a:rPr lang="en-GB" sz="1400">
                <a:latin typeface="Montserrat Medium"/>
                <a:ea typeface="Montserrat Medium"/>
                <a:cs typeface="Montserrat Medium"/>
                <a:sym typeface="Montserrat Medium"/>
              </a:rPr>
              <a:t>“IDP gave me a lot of things… like stress”</a:t>
            </a:r>
            <a:endParaRPr sz="1400">
              <a:latin typeface="Montserrat Medium"/>
              <a:ea typeface="Montserrat Medium"/>
              <a:cs typeface="Montserrat Medium"/>
              <a:sym typeface="Montserrat Medium"/>
            </a:endParaRPr>
          </a:p>
        </p:txBody>
      </p:sp>
      <p:sp>
        <p:nvSpPr>
          <p:cNvPr id="500" name="Google Shape;500;p50"/>
          <p:cNvSpPr txBox="1"/>
          <p:nvPr>
            <p:ph idx="4294967295" type="subTitle"/>
          </p:nvPr>
        </p:nvSpPr>
        <p:spPr>
          <a:xfrm>
            <a:off x="4816050" y="3402275"/>
            <a:ext cx="2942100" cy="5541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GB" sz="2400">
                <a:solidFill>
                  <a:schemeClr val="dk1"/>
                </a:solidFill>
                <a:latin typeface="Vidaloka"/>
                <a:ea typeface="Vidaloka"/>
                <a:cs typeface="Vidaloka"/>
                <a:sym typeface="Vidaloka"/>
              </a:rPr>
              <a:t>Justin Pansacola</a:t>
            </a:r>
            <a:endParaRPr sz="2400">
              <a:solidFill>
                <a:schemeClr val="dk1"/>
              </a:solidFill>
              <a:latin typeface="Vidaloka"/>
              <a:ea typeface="Vidaloka"/>
              <a:cs typeface="Vidaloka"/>
              <a:sym typeface="Vidaloka"/>
            </a:endParaRPr>
          </a:p>
        </p:txBody>
      </p:sp>
      <p:sp>
        <p:nvSpPr>
          <p:cNvPr id="501" name="Google Shape;501;p50"/>
          <p:cNvSpPr txBox="1"/>
          <p:nvPr>
            <p:ph idx="4294967295" type="subTitle"/>
          </p:nvPr>
        </p:nvSpPr>
        <p:spPr>
          <a:xfrm>
            <a:off x="4816200" y="3956375"/>
            <a:ext cx="2941800" cy="652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sz="1400">
                <a:latin typeface="Montserrat Medium"/>
                <a:ea typeface="Montserrat Medium"/>
                <a:cs typeface="Montserrat Medium"/>
                <a:sym typeface="Montserrat Medium"/>
              </a:rPr>
              <a:t>“I have never wanted to unalive myself so badly &lt;3”</a:t>
            </a:r>
            <a:endParaRPr sz="1400">
              <a:latin typeface="Montserrat Medium"/>
              <a:ea typeface="Montserrat Medium"/>
              <a:cs typeface="Montserrat Medium"/>
              <a:sym typeface="Montserrat Medium"/>
            </a:endParaRPr>
          </a:p>
        </p:txBody>
      </p:sp>
      <p:sp>
        <p:nvSpPr>
          <p:cNvPr id="502" name="Google Shape;502;p50"/>
          <p:cNvSpPr txBox="1"/>
          <p:nvPr>
            <p:ph idx="1" type="subTitle"/>
          </p:nvPr>
        </p:nvSpPr>
        <p:spPr>
          <a:xfrm>
            <a:off x="1385879" y="3419275"/>
            <a:ext cx="2942100" cy="554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Vidaloka"/>
                <a:ea typeface="Vidaloka"/>
                <a:cs typeface="Vidaloka"/>
                <a:sym typeface="Vidaloka"/>
              </a:rPr>
              <a:t>Jessica Fiore</a:t>
            </a:r>
            <a:endParaRPr sz="2400">
              <a:solidFill>
                <a:schemeClr val="dk1"/>
              </a:solidFill>
              <a:latin typeface="Vidaloka"/>
              <a:ea typeface="Vidaloka"/>
              <a:cs typeface="Vidaloka"/>
              <a:sym typeface="Vidaloka"/>
            </a:endParaRPr>
          </a:p>
        </p:txBody>
      </p:sp>
      <p:pic>
        <p:nvPicPr>
          <p:cNvPr id="503" name="Google Shape;503;p50"/>
          <p:cNvPicPr preferRelativeResize="0"/>
          <p:nvPr/>
        </p:nvPicPr>
        <p:blipFill rotWithShape="1">
          <a:blip r:embed="rId3">
            <a:alphaModFix/>
          </a:blip>
          <a:srcRect b="0" l="31578" r="3419" t="1864"/>
          <a:stretch/>
        </p:blipFill>
        <p:spPr>
          <a:xfrm>
            <a:off x="5310425" y="1373250"/>
            <a:ext cx="1953300" cy="1966800"/>
          </a:xfrm>
          <a:prstGeom prst="rect">
            <a:avLst/>
          </a:prstGeom>
          <a:noFill/>
          <a:ln cap="flat" cmpd="sng" w="28575">
            <a:solidFill>
              <a:schemeClr val="dk1"/>
            </a:solidFill>
            <a:prstDash val="solid"/>
            <a:round/>
            <a:headEnd len="sm" w="sm" type="none"/>
            <a:tailEnd len="sm" w="sm" type="none"/>
          </a:ln>
        </p:spPr>
      </p:pic>
      <p:pic>
        <p:nvPicPr>
          <p:cNvPr id="504" name="Google Shape;504;p50"/>
          <p:cNvPicPr preferRelativeResize="0"/>
          <p:nvPr/>
        </p:nvPicPr>
        <p:blipFill rotWithShape="1">
          <a:blip r:embed="rId4">
            <a:alphaModFix/>
          </a:blip>
          <a:srcRect b="32171" l="41551" r="13546" t="0"/>
          <a:stretch/>
        </p:blipFill>
        <p:spPr>
          <a:xfrm>
            <a:off x="1880275" y="1373250"/>
            <a:ext cx="1953300" cy="19668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8" name="Shape 508"/>
        <p:cNvGrpSpPr/>
        <p:nvPr/>
      </p:nvGrpSpPr>
      <p:grpSpPr>
        <a:xfrm>
          <a:off x="0" y="0"/>
          <a:ext cx="0" cy="0"/>
          <a:chOff x="0" y="0"/>
          <a:chExt cx="0" cy="0"/>
        </a:xfrm>
      </p:grpSpPr>
      <p:sp>
        <p:nvSpPr>
          <p:cNvPr id="509" name="Google Shape;509;p51"/>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Our team</a:t>
            </a:r>
            <a:endParaRPr b="0">
              <a:latin typeface="Vidaloka"/>
              <a:ea typeface="Vidaloka"/>
              <a:cs typeface="Vidaloka"/>
              <a:sym typeface="Vidaloka"/>
            </a:endParaRPr>
          </a:p>
        </p:txBody>
      </p:sp>
      <p:sp>
        <p:nvSpPr>
          <p:cNvPr id="510" name="Google Shape;510;p51"/>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IDP G8T5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cxnSp>
        <p:nvCxnSpPr>
          <p:cNvPr id="511" name="Google Shape;511;p51"/>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512" name="Google Shape;512;p51"/>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513" name="Google Shape;513;p51"/>
          <p:cNvSpPr txBox="1"/>
          <p:nvPr>
            <p:ph idx="4294967295"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852"/>
              <a:buNone/>
            </a:pPr>
            <a:r>
              <a:rPr lang="en-GB" sz="1400">
                <a:latin typeface="Montserrat Medium"/>
                <a:ea typeface="Montserrat Medium"/>
                <a:cs typeface="Montserrat Medium"/>
                <a:sym typeface="Montserrat Medium"/>
              </a:rPr>
              <a:t>“IDP gave me a lot of things… like stress”</a:t>
            </a:r>
            <a:endParaRPr sz="1400">
              <a:latin typeface="Montserrat Medium"/>
              <a:ea typeface="Montserrat Medium"/>
              <a:cs typeface="Montserrat Medium"/>
              <a:sym typeface="Montserrat Medium"/>
            </a:endParaRPr>
          </a:p>
        </p:txBody>
      </p:sp>
      <p:sp>
        <p:nvSpPr>
          <p:cNvPr id="514" name="Google Shape;514;p51"/>
          <p:cNvSpPr txBox="1"/>
          <p:nvPr>
            <p:ph idx="4294967295" type="subTitle"/>
          </p:nvPr>
        </p:nvSpPr>
        <p:spPr>
          <a:xfrm>
            <a:off x="4816050" y="3402275"/>
            <a:ext cx="2942100" cy="5541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GB" sz="2400">
                <a:solidFill>
                  <a:schemeClr val="dk1"/>
                </a:solidFill>
                <a:latin typeface="Vidaloka"/>
                <a:ea typeface="Vidaloka"/>
                <a:cs typeface="Vidaloka"/>
                <a:sym typeface="Vidaloka"/>
              </a:rPr>
              <a:t>Tan Jia En</a:t>
            </a:r>
            <a:endParaRPr sz="2400">
              <a:solidFill>
                <a:schemeClr val="dk1"/>
              </a:solidFill>
              <a:latin typeface="Vidaloka"/>
              <a:ea typeface="Vidaloka"/>
              <a:cs typeface="Vidaloka"/>
              <a:sym typeface="Vidaloka"/>
            </a:endParaRPr>
          </a:p>
        </p:txBody>
      </p:sp>
      <p:sp>
        <p:nvSpPr>
          <p:cNvPr id="515" name="Google Shape;515;p51"/>
          <p:cNvSpPr txBox="1"/>
          <p:nvPr>
            <p:ph idx="4294967295" type="subTitle"/>
          </p:nvPr>
        </p:nvSpPr>
        <p:spPr>
          <a:xfrm>
            <a:off x="4816200" y="3956375"/>
            <a:ext cx="2941800" cy="652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sz="1400">
                <a:latin typeface="Montserrat Medium"/>
                <a:ea typeface="Montserrat Medium"/>
                <a:cs typeface="Montserrat Medium"/>
                <a:sym typeface="Montserrat Medium"/>
              </a:rPr>
              <a:t>“I have never wanted to unalive myself so badly &lt;3”</a:t>
            </a:r>
            <a:endParaRPr sz="1400">
              <a:latin typeface="Montserrat Medium"/>
              <a:ea typeface="Montserrat Medium"/>
              <a:cs typeface="Montserrat Medium"/>
              <a:sym typeface="Montserrat Medium"/>
            </a:endParaRPr>
          </a:p>
        </p:txBody>
      </p:sp>
      <p:sp>
        <p:nvSpPr>
          <p:cNvPr id="516" name="Google Shape;516;p51"/>
          <p:cNvSpPr txBox="1"/>
          <p:nvPr>
            <p:ph idx="1" type="subTitle"/>
          </p:nvPr>
        </p:nvSpPr>
        <p:spPr>
          <a:xfrm>
            <a:off x="1385879" y="3419275"/>
            <a:ext cx="2942100" cy="554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Vidaloka"/>
                <a:ea typeface="Vidaloka"/>
                <a:cs typeface="Vidaloka"/>
                <a:sym typeface="Vidaloka"/>
              </a:rPr>
              <a:t>Benita Leonardi</a:t>
            </a:r>
            <a:endParaRPr sz="2400">
              <a:solidFill>
                <a:schemeClr val="dk1"/>
              </a:solidFill>
              <a:latin typeface="Vidaloka"/>
              <a:ea typeface="Vidaloka"/>
              <a:cs typeface="Vidaloka"/>
              <a:sym typeface="Vidaloka"/>
            </a:endParaRPr>
          </a:p>
        </p:txBody>
      </p:sp>
      <p:pic>
        <p:nvPicPr>
          <p:cNvPr id="517" name="Google Shape;517;p51"/>
          <p:cNvPicPr preferRelativeResize="0"/>
          <p:nvPr/>
        </p:nvPicPr>
        <p:blipFill rotWithShape="1">
          <a:blip r:embed="rId3">
            <a:alphaModFix/>
          </a:blip>
          <a:srcRect b="0" l="31578" r="3419" t="1864"/>
          <a:stretch/>
        </p:blipFill>
        <p:spPr>
          <a:xfrm>
            <a:off x="5310425" y="1373250"/>
            <a:ext cx="1953300" cy="1966800"/>
          </a:xfrm>
          <a:prstGeom prst="rect">
            <a:avLst/>
          </a:prstGeom>
          <a:noFill/>
          <a:ln cap="flat" cmpd="sng" w="28575">
            <a:solidFill>
              <a:schemeClr val="dk1"/>
            </a:solidFill>
            <a:prstDash val="solid"/>
            <a:round/>
            <a:headEnd len="sm" w="sm" type="none"/>
            <a:tailEnd len="sm" w="sm" type="none"/>
          </a:ln>
        </p:spPr>
      </p:pic>
      <p:pic>
        <p:nvPicPr>
          <p:cNvPr id="518" name="Google Shape;518;p51"/>
          <p:cNvPicPr preferRelativeResize="0"/>
          <p:nvPr/>
        </p:nvPicPr>
        <p:blipFill rotWithShape="1">
          <a:blip r:embed="rId4">
            <a:alphaModFix/>
          </a:blip>
          <a:srcRect b="32171" l="41551" r="13546" t="0"/>
          <a:stretch/>
        </p:blipFill>
        <p:spPr>
          <a:xfrm>
            <a:off x="1880275" y="1373250"/>
            <a:ext cx="1953300" cy="19668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522" name="Shape 522"/>
        <p:cNvGrpSpPr/>
        <p:nvPr/>
      </p:nvGrpSpPr>
      <p:grpSpPr>
        <a:xfrm>
          <a:off x="0" y="0"/>
          <a:ext cx="0" cy="0"/>
          <a:chOff x="0" y="0"/>
          <a:chExt cx="0" cy="0"/>
        </a:xfrm>
      </p:grpSpPr>
      <p:sp>
        <p:nvSpPr>
          <p:cNvPr id="523" name="Google Shape;523;p52"/>
          <p:cNvSpPr txBox="1"/>
          <p:nvPr/>
        </p:nvSpPr>
        <p:spPr>
          <a:xfrm>
            <a:off x="2207250" y="3263675"/>
            <a:ext cx="4729500" cy="9789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1000"/>
              </a:spcBef>
              <a:spcAft>
                <a:spcPts val="1000"/>
              </a:spcAft>
              <a:buNone/>
            </a:pPr>
            <a:r>
              <a:rPr lang="en-GB" sz="2400">
                <a:solidFill>
                  <a:schemeClr val="lt1"/>
                </a:solidFill>
                <a:latin typeface="Montserrat Medium"/>
                <a:ea typeface="Montserrat Medium"/>
                <a:cs typeface="Montserrat Medium"/>
                <a:sym typeface="Montserrat Medium"/>
              </a:rPr>
              <a:t>f</a:t>
            </a:r>
            <a:r>
              <a:rPr lang="en-GB" sz="2400">
                <a:solidFill>
                  <a:schemeClr val="lt1"/>
                </a:solidFill>
                <a:latin typeface="Montserrat Medium"/>
                <a:ea typeface="Montserrat Medium"/>
                <a:cs typeface="Montserrat Medium"/>
                <a:sym typeface="Montserrat Medium"/>
              </a:rPr>
              <a:t>rom international students</a:t>
            </a:r>
            <a:br>
              <a:rPr lang="en-GB" sz="2400">
                <a:solidFill>
                  <a:schemeClr val="lt1"/>
                </a:solidFill>
                <a:latin typeface="Montserrat Medium"/>
                <a:ea typeface="Montserrat Medium"/>
                <a:cs typeface="Montserrat Medium"/>
                <a:sym typeface="Montserrat Medium"/>
              </a:rPr>
            </a:br>
            <a:r>
              <a:rPr lang="en-GB" sz="2400">
                <a:solidFill>
                  <a:schemeClr val="lt1"/>
                </a:solidFill>
                <a:latin typeface="Montserrat Medium"/>
                <a:ea typeface="Montserrat Medium"/>
                <a:cs typeface="Montserrat Medium"/>
                <a:sym typeface="Montserrat Medium"/>
              </a:rPr>
              <a:t>t</a:t>
            </a:r>
            <a:r>
              <a:rPr lang="en-GB" sz="2400">
                <a:solidFill>
                  <a:schemeClr val="lt1"/>
                </a:solidFill>
                <a:latin typeface="Montserrat Medium"/>
                <a:ea typeface="Montserrat Medium"/>
                <a:cs typeface="Montserrat Medium"/>
                <a:sym typeface="Montserrat Medium"/>
              </a:rPr>
              <a:t>o international students</a:t>
            </a:r>
            <a:endParaRPr sz="2400">
              <a:solidFill>
                <a:schemeClr val="lt1"/>
              </a:solidFill>
              <a:latin typeface="Montserrat Medium"/>
              <a:ea typeface="Montserrat Medium"/>
              <a:cs typeface="Montserrat Medium"/>
              <a:sym typeface="Montserrat Medium"/>
            </a:endParaRPr>
          </a:p>
        </p:txBody>
      </p:sp>
      <p:pic>
        <p:nvPicPr>
          <p:cNvPr id="524" name="Google Shape;524;p52"/>
          <p:cNvPicPr preferRelativeResize="0"/>
          <p:nvPr/>
        </p:nvPicPr>
        <p:blipFill rotWithShape="1">
          <a:blip r:embed="rId3">
            <a:alphaModFix/>
          </a:blip>
          <a:srcRect b="15884" l="23300" r="22221" t="22115"/>
          <a:stretch/>
        </p:blipFill>
        <p:spPr>
          <a:xfrm>
            <a:off x="3497962" y="766750"/>
            <a:ext cx="2148076" cy="1527949"/>
          </a:xfrm>
          <a:prstGeom prst="rect">
            <a:avLst/>
          </a:prstGeom>
          <a:noFill/>
          <a:ln>
            <a:noFill/>
          </a:ln>
        </p:spPr>
      </p:pic>
      <p:sp>
        <p:nvSpPr>
          <p:cNvPr id="525" name="Google Shape;525;p52"/>
          <p:cNvSpPr txBox="1"/>
          <p:nvPr/>
        </p:nvSpPr>
        <p:spPr>
          <a:xfrm>
            <a:off x="3072000" y="2294700"/>
            <a:ext cx="3000000" cy="73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3600">
                <a:solidFill>
                  <a:schemeClr val="lt2"/>
                </a:solidFill>
                <a:latin typeface="Playfair Display SemiBold"/>
                <a:ea typeface="Playfair Display SemiBold"/>
                <a:cs typeface="Playfair Display SemiBold"/>
                <a:sym typeface="Playfair Display SemiBold"/>
              </a:rPr>
              <a:t>haûs</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4294967295" type="title"/>
          </p:nvPr>
        </p:nvSpPr>
        <p:spPr>
          <a:xfrm>
            <a:off x="5446225" y="3738825"/>
            <a:ext cx="2690100" cy="846600"/>
          </a:xfrm>
          <a:prstGeom prst="rect">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0" lang="en-GB" sz="1800">
                <a:latin typeface="Vidaloka"/>
                <a:ea typeface="Vidaloka"/>
                <a:cs typeface="Vidaloka"/>
                <a:sym typeface="Vidaloka"/>
              </a:rPr>
              <a:t>Enhanced Security</a:t>
            </a:r>
            <a:endParaRPr b="0" sz="1800">
              <a:latin typeface="Vidaloka"/>
              <a:ea typeface="Vidaloka"/>
              <a:cs typeface="Vidaloka"/>
              <a:sym typeface="Vidaloka"/>
            </a:endParaRPr>
          </a:p>
          <a:p>
            <a:pPr indent="0" lvl="0" marL="0" rtl="0" algn="ctr">
              <a:lnSpc>
                <a:spcPct val="115000"/>
              </a:lnSpc>
              <a:spcBef>
                <a:spcPts val="0"/>
              </a:spcBef>
              <a:spcAft>
                <a:spcPts val="0"/>
              </a:spcAft>
              <a:buNone/>
            </a:pPr>
            <a:r>
              <a:rPr b="0" lang="en-GB" sz="1800">
                <a:latin typeface="Vidaloka"/>
                <a:ea typeface="Vidaloka"/>
                <a:cs typeface="Vidaloka"/>
                <a:sym typeface="Vidaloka"/>
              </a:rPr>
              <a:t>&amp; </a:t>
            </a:r>
            <a:r>
              <a:rPr b="0" lang="en-GB" sz="1800">
                <a:latin typeface="Vidaloka"/>
                <a:ea typeface="Vidaloka"/>
                <a:cs typeface="Vidaloka"/>
                <a:sym typeface="Vidaloka"/>
              </a:rPr>
              <a:t>Communal</a:t>
            </a:r>
            <a:r>
              <a:rPr b="0" lang="en-GB" sz="1800">
                <a:latin typeface="Vidaloka"/>
                <a:ea typeface="Vidaloka"/>
                <a:cs typeface="Vidaloka"/>
                <a:sym typeface="Vidaloka"/>
              </a:rPr>
              <a:t> Living</a:t>
            </a:r>
            <a:endParaRPr b="0" sz="1800">
              <a:latin typeface="Vidaloka"/>
              <a:ea typeface="Vidaloka"/>
              <a:cs typeface="Vidaloka"/>
              <a:sym typeface="Vidaloka"/>
            </a:endParaRPr>
          </a:p>
        </p:txBody>
      </p:sp>
      <p:sp>
        <p:nvSpPr>
          <p:cNvPr id="113" name="Google Shape;113;p19"/>
          <p:cNvSpPr/>
          <p:nvPr/>
        </p:nvSpPr>
        <p:spPr>
          <a:xfrm>
            <a:off x="1007686" y="1191731"/>
            <a:ext cx="752400" cy="752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1007686" y="2473806"/>
            <a:ext cx="752400" cy="752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1007686" y="3755031"/>
            <a:ext cx="752400" cy="752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ph idx="4294967295" type="title"/>
          </p:nvPr>
        </p:nvSpPr>
        <p:spPr>
          <a:xfrm>
            <a:off x="1881905" y="1006131"/>
            <a:ext cx="2690100" cy="47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sz="2400">
                <a:latin typeface="Vidaloka"/>
                <a:ea typeface="Vidaloka"/>
                <a:cs typeface="Vidaloka"/>
                <a:sym typeface="Vidaloka"/>
              </a:rPr>
              <a:t>Quick Decisions</a:t>
            </a:r>
            <a:endParaRPr b="0" sz="2400">
              <a:latin typeface="Vidaloka"/>
              <a:ea typeface="Vidaloka"/>
              <a:cs typeface="Vidaloka"/>
              <a:sym typeface="Vidaloka"/>
            </a:endParaRPr>
          </a:p>
        </p:txBody>
      </p:sp>
      <p:sp>
        <p:nvSpPr>
          <p:cNvPr id="117" name="Google Shape;117;p19"/>
          <p:cNvSpPr txBox="1"/>
          <p:nvPr>
            <p:ph idx="4294967295" type="subTitle"/>
          </p:nvPr>
        </p:nvSpPr>
        <p:spPr>
          <a:xfrm>
            <a:off x="1881905" y="1480781"/>
            <a:ext cx="2690100" cy="648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GB" sz="1400">
                <a:solidFill>
                  <a:schemeClr val="lt2"/>
                </a:solidFill>
                <a:highlight>
                  <a:schemeClr val="dk1"/>
                </a:highlight>
                <a:latin typeface="Montserrat"/>
                <a:ea typeface="Montserrat"/>
                <a:cs typeface="Montserrat"/>
                <a:sym typeface="Montserrat"/>
              </a:rPr>
              <a:t> Short </a:t>
            </a:r>
            <a:r>
              <a:rPr lang="en-GB" sz="1400">
                <a:solidFill>
                  <a:schemeClr val="dk1"/>
                </a:solidFill>
                <a:latin typeface="Montserrat Medium"/>
                <a:ea typeface="Montserrat Medium"/>
                <a:cs typeface="Montserrat Medium"/>
                <a:sym typeface="Montserrat Medium"/>
              </a:rPr>
              <a:t> grace periods for decision making</a:t>
            </a:r>
            <a:endParaRPr sz="1400">
              <a:solidFill>
                <a:schemeClr val="dk1"/>
              </a:solidFill>
              <a:latin typeface="Montserrat Medium"/>
              <a:ea typeface="Montserrat Medium"/>
              <a:cs typeface="Montserrat Medium"/>
              <a:sym typeface="Montserrat Medium"/>
            </a:endParaRPr>
          </a:p>
        </p:txBody>
      </p:sp>
      <p:sp>
        <p:nvSpPr>
          <p:cNvPr id="118" name="Google Shape;118;p19"/>
          <p:cNvSpPr txBox="1"/>
          <p:nvPr>
            <p:ph idx="4294967295" type="title"/>
          </p:nvPr>
        </p:nvSpPr>
        <p:spPr>
          <a:xfrm>
            <a:off x="1881905" y="3601256"/>
            <a:ext cx="2690100" cy="47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sz="2400">
                <a:latin typeface="Vidaloka"/>
                <a:ea typeface="Vidaloka"/>
                <a:cs typeface="Vidaloka"/>
                <a:sym typeface="Vidaloka"/>
              </a:rPr>
              <a:t>Support Network</a:t>
            </a:r>
            <a:endParaRPr b="0" sz="2400">
              <a:latin typeface="Vidaloka"/>
              <a:ea typeface="Vidaloka"/>
              <a:cs typeface="Vidaloka"/>
              <a:sym typeface="Vidaloka"/>
            </a:endParaRPr>
          </a:p>
        </p:txBody>
      </p:sp>
      <p:sp>
        <p:nvSpPr>
          <p:cNvPr id="119" name="Google Shape;119;p19"/>
          <p:cNvSpPr txBox="1"/>
          <p:nvPr>
            <p:ph idx="4294967295" type="subTitle"/>
          </p:nvPr>
        </p:nvSpPr>
        <p:spPr>
          <a:xfrm>
            <a:off x="1881905" y="4076130"/>
            <a:ext cx="2690100" cy="648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Clr>
                <a:schemeClr val="dk2"/>
              </a:buClr>
              <a:buSzPts val="1100"/>
              <a:buFont typeface="Arial"/>
              <a:buNone/>
            </a:pPr>
            <a:r>
              <a:rPr b="1" lang="en-GB" sz="1400">
                <a:solidFill>
                  <a:schemeClr val="lt2"/>
                </a:solidFill>
                <a:highlight>
                  <a:schemeClr val="dk1"/>
                </a:highlight>
                <a:latin typeface="Montserrat"/>
                <a:ea typeface="Montserrat"/>
                <a:cs typeface="Montserrat"/>
                <a:sym typeface="Montserrat"/>
              </a:rPr>
              <a:t> Lack </a:t>
            </a:r>
            <a:r>
              <a:rPr lang="en-GB" sz="1400">
                <a:solidFill>
                  <a:schemeClr val="dk1"/>
                </a:solidFill>
                <a:latin typeface="Montserrat Medium"/>
                <a:ea typeface="Montserrat Medium"/>
                <a:cs typeface="Montserrat Medium"/>
                <a:sym typeface="Montserrat Medium"/>
              </a:rPr>
              <a:t> of support </a:t>
            </a:r>
            <a:br>
              <a:rPr lang="en-GB" sz="1400">
                <a:solidFill>
                  <a:schemeClr val="dk1"/>
                </a:solidFill>
                <a:latin typeface="Montserrat Medium"/>
                <a:ea typeface="Montserrat Medium"/>
                <a:cs typeface="Montserrat Medium"/>
                <a:sym typeface="Montserrat Medium"/>
              </a:rPr>
            </a:br>
            <a:r>
              <a:rPr lang="en-GB" sz="1400">
                <a:solidFill>
                  <a:schemeClr val="dk1"/>
                </a:solidFill>
                <a:latin typeface="Montserrat Medium"/>
                <a:ea typeface="Montserrat Medium"/>
                <a:cs typeface="Montserrat Medium"/>
                <a:sym typeface="Montserrat Medium"/>
              </a:rPr>
              <a:t>network</a:t>
            </a:r>
            <a:endParaRPr sz="1400">
              <a:solidFill>
                <a:schemeClr val="dk1"/>
              </a:solidFill>
              <a:latin typeface="Montserrat Medium"/>
              <a:ea typeface="Montserrat Medium"/>
              <a:cs typeface="Montserrat Medium"/>
              <a:sym typeface="Montserrat Medium"/>
            </a:endParaRPr>
          </a:p>
        </p:txBody>
      </p:sp>
      <p:sp>
        <p:nvSpPr>
          <p:cNvPr id="120" name="Google Shape;120;p19"/>
          <p:cNvSpPr txBox="1"/>
          <p:nvPr>
            <p:ph idx="4294967295" type="title"/>
          </p:nvPr>
        </p:nvSpPr>
        <p:spPr>
          <a:xfrm>
            <a:off x="1881905" y="2325264"/>
            <a:ext cx="2690100" cy="47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sz="2400">
                <a:latin typeface="Vidaloka"/>
                <a:ea typeface="Vidaloka"/>
                <a:cs typeface="Vidaloka"/>
                <a:sym typeface="Vidaloka"/>
              </a:rPr>
              <a:t>Financial</a:t>
            </a:r>
            <a:endParaRPr b="0" sz="2400">
              <a:latin typeface="Vidaloka"/>
              <a:ea typeface="Vidaloka"/>
              <a:cs typeface="Vidaloka"/>
              <a:sym typeface="Vidaloka"/>
            </a:endParaRPr>
          </a:p>
        </p:txBody>
      </p:sp>
      <p:sp>
        <p:nvSpPr>
          <p:cNvPr id="121" name="Google Shape;121;p19"/>
          <p:cNvSpPr txBox="1"/>
          <p:nvPr>
            <p:ph idx="4294967295" type="subTitle"/>
          </p:nvPr>
        </p:nvSpPr>
        <p:spPr>
          <a:xfrm>
            <a:off x="1881905" y="2799931"/>
            <a:ext cx="2690100" cy="648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GB" sz="1400">
                <a:solidFill>
                  <a:schemeClr val="lt2"/>
                </a:solidFill>
                <a:highlight>
                  <a:schemeClr val="dk1"/>
                </a:highlight>
                <a:latin typeface="Montserrat"/>
                <a:ea typeface="Montserrat"/>
                <a:cs typeface="Montserrat"/>
                <a:sym typeface="Montserrat"/>
              </a:rPr>
              <a:t> Limited </a:t>
            </a:r>
            <a:r>
              <a:rPr lang="en-GB" sz="1400">
                <a:solidFill>
                  <a:schemeClr val="dk1"/>
                </a:solidFill>
                <a:latin typeface="Montserrat Medium"/>
                <a:ea typeface="Montserrat Medium"/>
                <a:cs typeface="Montserrat Medium"/>
                <a:sym typeface="Montserrat Medium"/>
              </a:rPr>
              <a:t> financial</a:t>
            </a:r>
            <a:br>
              <a:rPr lang="en-GB" sz="1400">
                <a:solidFill>
                  <a:schemeClr val="dk1"/>
                </a:solidFill>
                <a:latin typeface="Montserrat Medium"/>
                <a:ea typeface="Montserrat Medium"/>
                <a:cs typeface="Montserrat Medium"/>
                <a:sym typeface="Montserrat Medium"/>
              </a:rPr>
            </a:br>
            <a:r>
              <a:rPr lang="en-GB" sz="1400">
                <a:solidFill>
                  <a:schemeClr val="dk1"/>
                </a:solidFill>
                <a:latin typeface="Montserrat Medium"/>
                <a:ea typeface="Montserrat Medium"/>
                <a:cs typeface="Montserrat Medium"/>
                <a:sym typeface="Montserrat Medium"/>
              </a:rPr>
              <a:t>capability</a:t>
            </a:r>
            <a:endParaRPr sz="1400">
              <a:solidFill>
                <a:schemeClr val="dk1"/>
              </a:solidFill>
              <a:latin typeface="Montserrat Medium"/>
              <a:ea typeface="Montserrat Medium"/>
              <a:cs typeface="Montserrat Medium"/>
              <a:sym typeface="Montserrat Medium"/>
            </a:endParaRPr>
          </a:p>
        </p:txBody>
      </p:sp>
      <p:sp>
        <p:nvSpPr>
          <p:cNvPr id="122" name="Google Shape;122;p19"/>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Our Solution</a:t>
            </a:r>
            <a:endParaRPr b="0">
              <a:latin typeface="Vidaloka"/>
              <a:ea typeface="Vidaloka"/>
              <a:cs typeface="Vidaloka"/>
              <a:sym typeface="Vidaloka"/>
            </a:endParaRPr>
          </a:p>
        </p:txBody>
      </p:sp>
      <p:cxnSp>
        <p:nvCxnSpPr>
          <p:cNvPr id="123" name="Google Shape;123;p19"/>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124" name="Google Shape;124;p19"/>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pic>
        <p:nvPicPr>
          <p:cNvPr id="125" name="Google Shape;125;p19"/>
          <p:cNvPicPr preferRelativeResize="0"/>
          <p:nvPr/>
        </p:nvPicPr>
        <p:blipFill>
          <a:blip r:embed="rId3">
            <a:alphaModFix/>
          </a:blip>
          <a:stretch>
            <a:fillRect/>
          </a:stretch>
        </p:blipFill>
        <p:spPr>
          <a:xfrm>
            <a:off x="1183775" y="1367824"/>
            <a:ext cx="400200" cy="400200"/>
          </a:xfrm>
          <a:prstGeom prst="rect">
            <a:avLst/>
          </a:prstGeom>
          <a:noFill/>
          <a:ln>
            <a:noFill/>
          </a:ln>
        </p:spPr>
      </p:pic>
      <p:pic>
        <p:nvPicPr>
          <p:cNvPr id="126" name="Google Shape;126;p19"/>
          <p:cNvPicPr preferRelativeResize="0"/>
          <p:nvPr/>
        </p:nvPicPr>
        <p:blipFill>
          <a:blip r:embed="rId4">
            <a:alphaModFix/>
          </a:blip>
          <a:stretch>
            <a:fillRect/>
          </a:stretch>
        </p:blipFill>
        <p:spPr>
          <a:xfrm>
            <a:off x="1183775" y="2649474"/>
            <a:ext cx="400200" cy="400200"/>
          </a:xfrm>
          <a:prstGeom prst="rect">
            <a:avLst/>
          </a:prstGeom>
          <a:noFill/>
          <a:ln>
            <a:noFill/>
          </a:ln>
        </p:spPr>
      </p:pic>
      <p:pic>
        <p:nvPicPr>
          <p:cNvPr id="127" name="Google Shape;127;p19"/>
          <p:cNvPicPr preferRelativeResize="0"/>
          <p:nvPr/>
        </p:nvPicPr>
        <p:blipFill>
          <a:blip r:embed="rId5">
            <a:alphaModFix/>
          </a:blip>
          <a:stretch>
            <a:fillRect/>
          </a:stretch>
        </p:blipFill>
        <p:spPr>
          <a:xfrm>
            <a:off x="1183775" y="3931973"/>
            <a:ext cx="400200" cy="400200"/>
          </a:xfrm>
          <a:prstGeom prst="rect">
            <a:avLst/>
          </a:prstGeom>
          <a:noFill/>
          <a:ln>
            <a:noFill/>
          </a:ln>
        </p:spPr>
      </p:pic>
      <p:sp>
        <p:nvSpPr>
          <p:cNvPr id="128" name="Google Shape;128;p19"/>
          <p:cNvSpPr txBox="1"/>
          <p:nvPr>
            <p:ph idx="4294967295" type="title"/>
          </p:nvPr>
        </p:nvSpPr>
        <p:spPr>
          <a:xfrm>
            <a:off x="5446225" y="1802863"/>
            <a:ext cx="2690100" cy="780300"/>
          </a:xfrm>
          <a:prstGeom prst="rect">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lnSpc>
                <a:spcPct val="115000"/>
              </a:lnSpc>
              <a:spcBef>
                <a:spcPts val="0"/>
              </a:spcBef>
              <a:spcAft>
                <a:spcPts val="0"/>
              </a:spcAft>
              <a:buNone/>
            </a:pPr>
            <a:r>
              <a:rPr b="0" lang="en-GB" sz="1800">
                <a:latin typeface="Vidaloka"/>
                <a:ea typeface="Vidaloka"/>
                <a:cs typeface="Vidaloka"/>
                <a:sym typeface="Vidaloka"/>
              </a:rPr>
              <a:t>Readily Available Information</a:t>
            </a:r>
            <a:endParaRPr b="0" sz="1800">
              <a:latin typeface="Vidaloka"/>
              <a:ea typeface="Vidaloka"/>
              <a:cs typeface="Vidaloka"/>
              <a:sym typeface="Vidaloka"/>
            </a:endParaRPr>
          </a:p>
        </p:txBody>
      </p:sp>
      <p:cxnSp>
        <p:nvCxnSpPr>
          <p:cNvPr id="129" name="Google Shape;129;p19"/>
          <p:cNvCxnSpPr/>
          <p:nvPr/>
        </p:nvCxnSpPr>
        <p:spPr>
          <a:xfrm>
            <a:off x="4101141" y="1243356"/>
            <a:ext cx="2690100" cy="559500"/>
          </a:xfrm>
          <a:prstGeom prst="bentConnector3">
            <a:avLst>
              <a:gd fmla="val 99665" name="adj1"/>
            </a:avLst>
          </a:prstGeom>
          <a:noFill/>
          <a:ln cap="flat" cmpd="sng" w="28575">
            <a:solidFill>
              <a:schemeClr val="dk1"/>
            </a:solidFill>
            <a:prstDash val="solid"/>
            <a:round/>
            <a:headEnd len="med" w="med" type="none"/>
            <a:tailEnd len="med" w="med" type="triangle"/>
          </a:ln>
        </p:spPr>
      </p:cxnSp>
      <p:cxnSp>
        <p:nvCxnSpPr>
          <p:cNvPr id="130" name="Google Shape;130;p19"/>
          <p:cNvCxnSpPr/>
          <p:nvPr/>
        </p:nvCxnSpPr>
        <p:spPr>
          <a:xfrm flipH="1" rot="10800000">
            <a:off x="4116777" y="2583175"/>
            <a:ext cx="2674500" cy="549000"/>
          </a:xfrm>
          <a:prstGeom prst="bentConnector3">
            <a:avLst>
              <a:gd fmla="val 100134" name="adj1"/>
            </a:avLst>
          </a:prstGeom>
          <a:noFill/>
          <a:ln cap="flat" cmpd="sng" w="28575">
            <a:solidFill>
              <a:schemeClr val="dk1"/>
            </a:solidFill>
            <a:prstDash val="solid"/>
            <a:round/>
            <a:headEnd len="med" w="med" type="none"/>
            <a:tailEnd len="med" w="med" type="triangle"/>
          </a:ln>
        </p:spPr>
      </p:cxnSp>
      <p:cxnSp>
        <p:nvCxnSpPr>
          <p:cNvPr id="131" name="Google Shape;131;p19"/>
          <p:cNvCxnSpPr>
            <a:endCxn id="112" idx="1"/>
          </p:cNvCxnSpPr>
          <p:nvPr/>
        </p:nvCxnSpPr>
        <p:spPr>
          <a:xfrm>
            <a:off x="4129825" y="4161525"/>
            <a:ext cx="1316400" cy="600"/>
          </a:xfrm>
          <a:prstGeom prst="bentConnector3">
            <a:avLst>
              <a:gd fmla="val 50000" name="adj1"/>
            </a:avLst>
          </a:prstGeom>
          <a:noFill/>
          <a:ln cap="flat" cmpd="sng" w="28575">
            <a:solidFill>
              <a:schemeClr val="dk1"/>
            </a:solidFill>
            <a:prstDash val="solid"/>
            <a:round/>
            <a:headEnd len="med" w="med" type="none"/>
            <a:tailEnd len="med" w="med" type="triangle"/>
          </a:ln>
        </p:spPr>
      </p:cxnSp>
      <p:sp>
        <p:nvSpPr>
          <p:cNvPr id="132" name="Google Shape;132;p19"/>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WADII G8T3 </a:t>
            </a:r>
            <a:r>
              <a:rPr lang="en-GB">
                <a:solidFill>
                  <a:schemeClr val="dk1"/>
                </a:solidFill>
                <a:latin typeface="Montserrat SemiBold"/>
                <a:ea typeface="Montserrat SemiBold"/>
                <a:cs typeface="Montserrat SemiBold"/>
                <a:sym typeface="Montserrat SemiBold"/>
              </a:rPr>
              <a:t>|</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latin typeface="Vidaloka"/>
                <a:ea typeface="Vidaloka"/>
                <a:cs typeface="Vidaloka"/>
                <a:sym typeface="Vidaloka"/>
              </a:rPr>
              <a:t>Datastore</a:t>
            </a:r>
            <a:endParaRPr b="0">
              <a:latin typeface="Vidaloka"/>
              <a:ea typeface="Vidaloka"/>
              <a:cs typeface="Vidaloka"/>
              <a:sym typeface="Vidaloka"/>
            </a:endParaRPr>
          </a:p>
        </p:txBody>
      </p:sp>
      <p:cxnSp>
        <p:nvCxnSpPr>
          <p:cNvPr id="138" name="Google Shape;138;p20"/>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139" name="Google Shape;139;p20"/>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140" name="Google Shape;140;p20"/>
          <p:cNvSpPr txBox="1"/>
          <p:nvPr/>
        </p:nvSpPr>
        <p:spPr>
          <a:xfrm>
            <a:off x="2475300" y="2738700"/>
            <a:ext cx="4193400" cy="1152300"/>
          </a:xfrm>
          <a:prstGeom prst="rect">
            <a:avLst/>
          </a:prstGeom>
          <a:noFill/>
          <a:ln>
            <a:noFill/>
          </a:ln>
        </p:spPr>
        <p:txBody>
          <a:bodyPr anchorCtr="0" anchor="t" bIns="91425" lIns="91425" spcFirstLastPara="1" rIns="91425" wrap="square" tIns="91425">
            <a:spAutoFit/>
          </a:bodyPr>
          <a:lstStyle/>
          <a:p>
            <a:pPr indent="-317500" lvl="0" marL="1371600" rtl="0" algn="l">
              <a:lnSpc>
                <a:spcPct val="115000"/>
              </a:lnSpc>
              <a:spcBef>
                <a:spcPts val="100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Firestore Database </a:t>
            </a:r>
            <a:endParaRPr b="1">
              <a:solidFill>
                <a:schemeClr val="dk1"/>
              </a:solidFill>
              <a:latin typeface="Montserrat"/>
              <a:ea typeface="Montserrat"/>
              <a:cs typeface="Montserrat"/>
              <a:sym typeface="Montserrat"/>
            </a:endParaRPr>
          </a:p>
          <a:p>
            <a:pPr indent="-317500" lvl="0" marL="1371600" rtl="0" algn="l">
              <a:lnSpc>
                <a:spcPct val="115000"/>
              </a:lnSpc>
              <a:spcBef>
                <a:spcPts val="1000"/>
              </a:spcBef>
              <a:spcAft>
                <a:spcPts val="0"/>
              </a:spcAft>
              <a:buClr>
                <a:schemeClr val="dk1"/>
              </a:buClr>
              <a:buSzPts val="1400"/>
              <a:buFont typeface="Montserrat"/>
              <a:buChar char="●"/>
            </a:pPr>
            <a:r>
              <a:rPr b="1" lang="en-GB">
                <a:solidFill>
                  <a:schemeClr val="dk1"/>
                </a:solidFill>
                <a:latin typeface="Montserrat"/>
                <a:ea typeface="Montserrat"/>
                <a:cs typeface="Montserrat"/>
                <a:sym typeface="Montserrat"/>
              </a:rPr>
              <a:t>Cloud Storage (images)</a:t>
            </a:r>
            <a:endParaRPr b="1">
              <a:solidFill>
                <a:schemeClr val="dk1"/>
              </a:solidFill>
              <a:latin typeface="Montserrat"/>
              <a:ea typeface="Montserrat"/>
              <a:cs typeface="Montserrat"/>
              <a:sym typeface="Montserrat"/>
            </a:endParaRPr>
          </a:p>
          <a:p>
            <a:pPr indent="-317500" lvl="0" marL="1371600" rtl="0" algn="l">
              <a:lnSpc>
                <a:spcPct val="115000"/>
              </a:lnSpc>
              <a:spcBef>
                <a:spcPts val="1000"/>
              </a:spcBef>
              <a:spcAft>
                <a:spcPts val="1000"/>
              </a:spcAft>
              <a:buClr>
                <a:schemeClr val="dk1"/>
              </a:buClr>
              <a:buSzPts val="1400"/>
              <a:buFont typeface="Montserrat"/>
              <a:buChar char="●"/>
            </a:pPr>
            <a:r>
              <a:rPr b="1" lang="en-GB">
                <a:solidFill>
                  <a:schemeClr val="dk1"/>
                </a:solidFill>
                <a:latin typeface="Montserrat"/>
                <a:ea typeface="Montserrat"/>
                <a:cs typeface="Montserrat"/>
                <a:sym typeface="Montserrat"/>
              </a:rPr>
              <a:t>Deployment (additional) </a:t>
            </a:r>
            <a:endParaRPr b="1">
              <a:solidFill>
                <a:schemeClr val="dk1"/>
              </a:solidFill>
              <a:latin typeface="Montserrat"/>
              <a:ea typeface="Montserrat"/>
              <a:cs typeface="Montserrat"/>
              <a:sym typeface="Montserrat"/>
            </a:endParaRPr>
          </a:p>
        </p:txBody>
      </p:sp>
      <p:pic>
        <p:nvPicPr>
          <p:cNvPr id="141" name="Google Shape;141;p20"/>
          <p:cNvPicPr preferRelativeResize="0"/>
          <p:nvPr/>
        </p:nvPicPr>
        <p:blipFill>
          <a:blip r:embed="rId3">
            <a:alphaModFix/>
          </a:blip>
          <a:stretch>
            <a:fillRect/>
          </a:stretch>
        </p:blipFill>
        <p:spPr>
          <a:xfrm>
            <a:off x="2744475" y="1543788"/>
            <a:ext cx="3655046" cy="1027975"/>
          </a:xfrm>
          <a:prstGeom prst="rect">
            <a:avLst/>
          </a:prstGeom>
          <a:noFill/>
          <a:ln>
            <a:noFill/>
          </a:ln>
        </p:spPr>
      </p:pic>
      <p:sp>
        <p:nvSpPr>
          <p:cNvPr id="142" name="Google Shape;142;p20"/>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WADII G8T3 </a:t>
            </a:r>
            <a:r>
              <a:rPr lang="en-GB">
                <a:solidFill>
                  <a:schemeClr val="dk1"/>
                </a:solidFill>
                <a:latin typeface="Montserrat SemiBold"/>
                <a:ea typeface="Montserrat SemiBold"/>
                <a:cs typeface="Montserrat SemiBold"/>
                <a:sym typeface="Montserrat SemiBold"/>
              </a:rPr>
              <a:t>|</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u="sng"/>
              <a:t>Javascript</a:t>
            </a:r>
            <a:endParaRPr b="0" u="sng"/>
          </a:p>
        </p:txBody>
      </p:sp>
      <p:cxnSp>
        <p:nvCxnSpPr>
          <p:cNvPr id="148" name="Google Shape;148;p21"/>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149" name="Google Shape;149;p21"/>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150" name="Google Shape;150;p21"/>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WADII G8T3 </a:t>
            </a:r>
            <a:r>
              <a:rPr lang="en-GB">
                <a:solidFill>
                  <a:schemeClr val="dk1"/>
                </a:solidFill>
                <a:latin typeface="Montserrat SemiBold"/>
                <a:ea typeface="Montserrat SemiBold"/>
                <a:cs typeface="Montserrat SemiBold"/>
                <a:sym typeface="Montserrat SemiBold"/>
              </a:rPr>
              <a:t>|</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sp>
        <p:nvSpPr>
          <p:cNvPr id="151" name="Google Shape;151;p21"/>
          <p:cNvSpPr txBox="1"/>
          <p:nvPr>
            <p:ph idx="4294967295" type="title"/>
          </p:nvPr>
        </p:nvSpPr>
        <p:spPr>
          <a:xfrm>
            <a:off x="713250" y="902025"/>
            <a:ext cx="3309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GB" sz="1800"/>
              <a:t>Vanilla Javascript</a:t>
            </a:r>
            <a:endParaRPr sz="1800"/>
          </a:p>
        </p:txBody>
      </p:sp>
      <p:sp>
        <p:nvSpPr>
          <p:cNvPr id="152" name="Google Shape;152;p21"/>
          <p:cNvSpPr txBox="1"/>
          <p:nvPr>
            <p:ph idx="4294967295" type="title"/>
          </p:nvPr>
        </p:nvSpPr>
        <p:spPr>
          <a:xfrm>
            <a:off x="713250" y="2018150"/>
            <a:ext cx="3309600" cy="12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0" lang="en-GB" sz="1020">
                <a:latin typeface="Vidaloka"/>
                <a:ea typeface="Vidaloka"/>
                <a:cs typeface="Vidaloka"/>
                <a:sym typeface="Vidaloka"/>
              </a:rPr>
              <a:t>Event Listeners</a:t>
            </a:r>
            <a:endParaRPr b="0" sz="1020">
              <a:latin typeface="Vidaloka"/>
              <a:ea typeface="Vidaloka"/>
              <a:cs typeface="Vidaloka"/>
              <a:sym typeface="Vidaloka"/>
            </a:endParaRPr>
          </a:p>
          <a:p>
            <a:pPr indent="0" lvl="0" marL="0" rtl="0" algn="ctr">
              <a:spcBef>
                <a:spcPts val="0"/>
              </a:spcBef>
              <a:spcAft>
                <a:spcPts val="0"/>
              </a:spcAft>
              <a:buClr>
                <a:schemeClr val="dk1"/>
              </a:buClr>
              <a:buSzPts val="990"/>
              <a:buFont typeface="Arial"/>
              <a:buNone/>
            </a:pPr>
            <a:r>
              <a:t/>
            </a:r>
            <a:endParaRPr b="0" sz="1020">
              <a:latin typeface="Vidaloka"/>
              <a:ea typeface="Vidaloka"/>
              <a:cs typeface="Vidaloka"/>
              <a:sym typeface="Vidaloka"/>
            </a:endParaRPr>
          </a:p>
          <a:p>
            <a:pPr indent="0" lvl="0" marL="0" rtl="0" algn="ctr">
              <a:spcBef>
                <a:spcPts val="0"/>
              </a:spcBef>
              <a:spcAft>
                <a:spcPts val="0"/>
              </a:spcAft>
              <a:buClr>
                <a:schemeClr val="dk1"/>
              </a:buClr>
              <a:buSzPts val="990"/>
              <a:buFont typeface="Arial"/>
              <a:buNone/>
            </a:pPr>
            <a:r>
              <a:rPr b="0" lang="en-GB" sz="1020">
                <a:latin typeface="Vidaloka"/>
                <a:ea typeface="Vidaloka"/>
                <a:cs typeface="Vidaloka"/>
                <a:sym typeface="Vidaloka"/>
              </a:rPr>
              <a:t>DOM Manipulation</a:t>
            </a:r>
            <a:endParaRPr b="0" sz="1020">
              <a:latin typeface="Vidaloka"/>
              <a:ea typeface="Vidaloka"/>
              <a:cs typeface="Vidaloka"/>
              <a:sym typeface="Vidaloka"/>
            </a:endParaRPr>
          </a:p>
        </p:txBody>
      </p:sp>
      <p:pic>
        <p:nvPicPr>
          <p:cNvPr id="153" name="Google Shape;153;p21"/>
          <p:cNvPicPr preferRelativeResize="0"/>
          <p:nvPr/>
        </p:nvPicPr>
        <p:blipFill>
          <a:blip r:embed="rId3">
            <a:alphaModFix/>
          </a:blip>
          <a:stretch>
            <a:fillRect/>
          </a:stretch>
        </p:blipFill>
        <p:spPr>
          <a:xfrm>
            <a:off x="2008200" y="1298450"/>
            <a:ext cx="719699" cy="719699"/>
          </a:xfrm>
          <a:prstGeom prst="rect">
            <a:avLst/>
          </a:prstGeom>
          <a:noFill/>
          <a:ln>
            <a:noFill/>
          </a:ln>
        </p:spPr>
      </p:pic>
      <p:sp>
        <p:nvSpPr>
          <p:cNvPr id="154" name="Google Shape;154;p21"/>
          <p:cNvSpPr txBox="1"/>
          <p:nvPr>
            <p:ph idx="4294967295" type="title"/>
          </p:nvPr>
        </p:nvSpPr>
        <p:spPr>
          <a:xfrm>
            <a:off x="4904250" y="902025"/>
            <a:ext cx="3309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GB" sz="1800"/>
              <a:t>VueJS CDN</a:t>
            </a:r>
            <a:endParaRPr sz="1800"/>
          </a:p>
        </p:txBody>
      </p:sp>
      <p:pic>
        <p:nvPicPr>
          <p:cNvPr id="155" name="Google Shape;155;p21"/>
          <p:cNvPicPr preferRelativeResize="0"/>
          <p:nvPr/>
        </p:nvPicPr>
        <p:blipFill>
          <a:blip r:embed="rId4">
            <a:alphaModFix/>
          </a:blip>
          <a:stretch>
            <a:fillRect/>
          </a:stretch>
        </p:blipFill>
        <p:spPr>
          <a:xfrm>
            <a:off x="6143837" y="1298450"/>
            <a:ext cx="830427" cy="719701"/>
          </a:xfrm>
          <a:prstGeom prst="rect">
            <a:avLst/>
          </a:prstGeom>
          <a:noFill/>
          <a:ln>
            <a:noFill/>
          </a:ln>
        </p:spPr>
      </p:pic>
      <p:sp>
        <p:nvSpPr>
          <p:cNvPr id="156" name="Google Shape;156;p21"/>
          <p:cNvSpPr txBox="1"/>
          <p:nvPr>
            <p:ph idx="4294967295" type="title"/>
          </p:nvPr>
        </p:nvSpPr>
        <p:spPr>
          <a:xfrm>
            <a:off x="4904250" y="2018150"/>
            <a:ext cx="3309600" cy="12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0" lang="en-GB" sz="1020">
                <a:latin typeface="Vidaloka"/>
                <a:ea typeface="Vidaloka"/>
                <a:cs typeface="Vidaloka"/>
                <a:sym typeface="Vidaloka"/>
              </a:rPr>
              <a:t>Entering data from Firebase into HTML</a:t>
            </a:r>
            <a:endParaRPr b="0" sz="1020">
              <a:latin typeface="Vidaloka"/>
              <a:ea typeface="Vidaloka"/>
              <a:cs typeface="Vidaloka"/>
              <a:sym typeface="Vidaloka"/>
            </a:endParaRPr>
          </a:p>
          <a:p>
            <a:pPr indent="0" lvl="0" marL="0" rtl="0" algn="ctr">
              <a:spcBef>
                <a:spcPts val="0"/>
              </a:spcBef>
              <a:spcAft>
                <a:spcPts val="0"/>
              </a:spcAft>
              <a:buClr>
                <a:schemeClr val="dk1"/>
              </a:buClr>
              <a:buSzPts val="990"/>
              <a:buFont typeface="Arial"/>
              <a:buNone/>
            </a:pPr>
            <a:r>
              <a:t/>
            </a:r>
            <a:endParaRPr b="0" sz="1020">
              <a:latin typeface="Vidaloka"/>
              <a:ea typeface="Vidaloka"/>
              <a:cs typeface="Vidaloka"/>
              <a:sym typeface="Vidaloka"/>
            </a:endParaRPr>
          </a:p>
          <a:p>
            <a:pPr indent="0" lvl="0" marL="0" rtl="0" algn="ctr">
              <a:spcBef>
                <a:spcPts val="0"/>
              </a:spcBef>
              <a:spcAft>
                <a:spcPts val="0"/>
              </a:spcAft>
              <a:buClr>
                <a:schemeClr val="dk1"/>
              </a:buClr>
              <a:buSzPts val="990"/>
              <a:buFont typeface="Arial"/>
              <a:buNone/>
            </a:pPr>
            <a:r>
              <a:rPr b="0" lang="en-GB" sz="1020">
                <a:latin typeface="Vidaloka"/>
                <a:ea typeface="Vidaloka"/>
                <a:cs typeface="Vidaloka"/>
                <a:sym typeface="Vidaloka"/>
              </a:rPr>
              <a:t>@click functions in order to read and manipulate data</a:t>
            </a:r>
            <a:endParaRPr b="0" sz="1020">
              <a:latin typeface="Vidaloka"/>
              <a:ea typeface="Vidaloka"/>
              <a:cs typeface="Vidaloka"/>
              <a:sym typeface="Vidaloka"/>
            </a:endParaRPr>
          </a:p>
        </p:txBody>
      </p:sp>
      <p:sp>
        <p:nvSpPr>
          <p:cNvPr id="157" name="Google Shape;157;p21"/>
          <p:cNvSpPr txBox="1"/>
          <p:nvPr>
            <p:ph idx="4294967295" type="title"/>
          </p:nvPr>
        </p:nvSpPr>
        <p:spPr>
          <a:xfrm>
            <a:off x="2917200" y="2800350"/>
            <a:ext cx="3309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GB" sz="1800"/>
              <a:t>jQuery</a:t>
            </a:r>
            <a:endParaRPr sz="1800"/>
          </a:p>
        </p:txBody>
      </p:sp>
      <p:sp>
        <p:nvSpPr>
          <p:cNvPr id="158" name="Google Shape;158;p21"/>
          <p:cNvSpPr txBox="1"/>
          <p:nvPr>
            <p:ph idx="4294967295" type="title"/>
          </p:nvPr>
        </p:nvSpPr>
        <p:spPr>
          <a:xfrm>
            <a:off x="2917200" y="3793075"/>
            <a:ext cx="3309600" cy="12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0" lang="en-GB" sz="1020">
                <a:latin typeface="Vidaloka"/>
                <a:ea typeface="Vidaloka"/>
                <a:cs typeface="Vidaloka"/>
                <a:sym typeface="Vidaloka"/>
              </a:rPr>
              <a:t>Determine height of map and its parameters while scrolling</a:t>
            </a:r>
            <a:endParaRPr b="0" sz="1020">
              <a:latin typeface="Vidaloka"/>
              <a:ea typeface="Vidaloka"/>
              <a:cs typeface="Vidaloka"/>
              <a:sym typeface="Vidaloka"/>
            </a:endParaRPr>
          </a:p>
          <a:p>
            <a:pPr indent="0" lvl="0" marL="0" rtl="0" algn="ctr">
              <a:spcBef>
                <a:spcPts val="0"/>
              </a:spcBef>
              <a:spcAft>
                <a:spcPts val="0"/>
              </a:spcAft>
              <a:buClr>
                <a:schemeClr val="dk1"/>
              </a:buClr>
              <a:buSzPts val="990"/>
              <a:buFont typeface="Arial"/>
              <a:buNone/>
            </a:pPr>
            <a:r>
              <a:t/>
            </a:r>
            <a:endParaRPr b="0" sz="1020">
              <a:latin typeface="Vidaloka"/>
              <a:ea typeface="Vidaloka"/>
              <a:cs typeface="Vidaloka"/>
              <a:sym typeface="Vidaloka"/>
            </a:endParaRPr>
          </a:p>
          <a:p>
            <a:pPr indent="0" lvl="0" marL="0" rtl="0" algn="ctr">
              <a:spcBef>
                <a:spcPts val="0"/>
              </a:spcBef>
              <a:spcAft>
                <a:spcPts val="0"/>
              </a:spcAft>
              <a:buClr>
                <a:schemeClr val="dk1"/>
              </a:buClr>
              <a:buSzPts val="990"/>
              <a:buFont typeface="Arial"/>
              <a:buNone/>
            </a:pPr>
            <a:r>
              <a:rPr b="0" lang="en-GB" sz="1020">
                <a:latin typeface="Vidaloka"/>
                <a:ea typeface="Vidaloka"/>
                <a:cs typeface="Vidaloka"/>
                <a:sym typeface="Vidaloka"/>
              </a:rPr>
              <a:t>Dynamic Viewing Page</a:t>
            </a:r>
            <a:endParaRPr b="0" sz="1020">
              <a:latin typeface="Vidaloka"/>
              <a:ea typeface="Vidaloka"/>
              <a:cs typeface="Vidaloka"/>
              <a:sym typeface="Vidaloka"/>
            </a:endParaRPr>
          </a:p>
        </p:txBody>
      </p:sp>
      <p:pic>
        <p:nvPicPr>
          <p:cNvPr id="159" name="Google Shape;159;p21"/>
          <p:cNvPicPr preferRelativeResize="0"/>
          <p:nvPr/>
        </p:nvPicPr>
        <p:blipFill>
          <a:blip r:embed="rId5">
            <a:alphaModFix/>
          </a:blip>
          <a:stretch>
            <a:fillRect/>
          </a:stretch>
        </p:blipFill>
        <p:spPr>
          <a:xfrm>
            <a:off x="3981025" y="3149349"/>
            <a:ext cx="1180252" cy="643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nvSpPr>
        <p:spPr>
          <a:xfrm>
            <a:off x="2475300" y="329325"/>
            <a:ext cx="4193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b="1">
              <a:solidFill>
                <a:schemeClr val="dk1"/>
              </a:solidFill>
              <a:latin typeface="Montserrat"/>
              <a:ea typeface="Montserrat"/>
              <a:cs typeface="Montserrat"/>
              <a:sym typeface="Montserrat"/>
            </a:endParaRPr>
          </a:p>
        </p:txBody>
      </p:sp>
      <p:sp>
        <p:nvSpPr>
          <p:cNvPr id="165" name="Google Shape;165;p22"/>
          <p:cNvSpPr txBox="1"/>
          <p:nvPr>
            <p:ph idx="4294967295" type="title"/>
          </p:nvPr>
        </p:nvSpPr>
        <p:spPr>
          <a:xfrm>
            <a:off x="713250" y="3293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GB"/>
              <a:t>Styling</a:t>
            </a:r>
            <a:endParaRPr/>
          </a:p>
        </p:txBody>
      </p:sp>
      <p:sp>
        <p:nvSpPr>
          <p:cNvPr id="166" name="Google Shape;166;p22"/>
          <p:cNvSpPr txBox="1"/>
          <p:nvPr>
            <p:ph idx="4294967295" type="title"/>
          </p:nvPr>
        </p:nvSpPr>
        <p:spPr>
          <a:xfrm>
            <a:off x="713250" y="902025"/>
            <a:ext cx="3309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GB" sz="1800"/>
              <a:t>CSS</a:t>
            </a:r>
            <a:endParaRPr sz="1800"/>
          </a:p>
        </p:txBody>
      </p:sp>
      <p:sp>
        <p:nvSpPr>
          <p:cNvPr id="167" name="Google Shape;167;p22"/>
          <p:cNvSpPr txBox="1"/>
          <p:nvPr>
            <p:ph idx="4294967295" type="title"/>
          </p:nvPr>
        </p:nvSpPr>
        <p:spPr>
          <a:xfrm>
            <a:off x="4483050" y="902025"/>
            <a:ext cx="39477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990"/>
              <a:buFont typeface="Arial"/>
              <a:buNone/>
            </a:pPr>
            <a:r>
              <a:rPr lang="en-GB" sz="1820"/>
              <a:t>Bootstrap</a:t>
            </a:r>
            <a:endParaRPr sz="1820"/>
          </a:p>
        </p:txBody>
      </p:sp>
      <p:pic>
        <p:nvPicPr>
          <p:cNvPr id="168" name="Google Shape;168;p22"/>
          <p:cNvPicPr preferRelativeResize="0"/>
          <p:nvPr/>
        </p:nvPicPr>
        <p:blipFill>
          <a:blip r:embed="rId3">
            <a:alphaModFix/>
          </a:blip>
          <a:stretch>
            <a:fillRect/>
          </a:stretch>
        </p:blipFill>
        <p:spPr>
          <a:xfrm>
            <a:off x="1784013" y="1647225"/>
            <a:ext cx="1168074" cy="1647966"/>
          </a:xfrm>
          <a:prstGeom prst="rect">
            <a:avLst/>
          </a:prstGeom>
          <a:noFill/>
          <a:ln>
            <a:noFill/>
          </a:ln>
        </p:spPr>
      </p:pic>
      <p:pic>
        <p:nvPicPr>
          <p:cNvPr id="169" name="Google Shape;169;p22"/>
          <p:cNvPicPr preferRelativeResize="0"/>
          <p:nvPr/>
        </p:nvPicPr>
        <p:blipFill>
          <a:blip r:embed="rId4">
            <a:alphaModFix/>
          </a:blip>
          <a:stretch>
            <a:fillRect/>
          </a:stretch>
        </p:blipFill>
        <p:spPr>
          <a:xfrm>
            <a:off x="5422605" y="1647225"/>
            <a:ext cx="2068590" cy="1647974"/>
          </a:xfrm>
          <a:prstGeom prst="rect">
            <a:avLst/>
          </a:prstGeom>
          <a:noFill/>
          <a:ln>
            <a:noFill/>
          </a:ln>
        </p:spPr>
      </p:pic>
      <p:sp>
        <p:nvSpPr>
          <p:cNvPr id="170" name="Google Shape;170;p22"/>
          <p:cNvSpPr txBox="1"/>
          <p:nvPr>
            <p:ph idx="4294967295" type="title"/>
          </p:nvPr>
        </p:nvSpPr>
        <p:spPr>
          <a:xfrm>
            <a:off x="713250" y="3467700"/>
            <a:ext cx="3309600" cy="1231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61111"/>
              <a:buFont typeface="Arial"/>
              <a:buNone/>
            </a:pPr>
            <a:r>
              <a:rPr b="0" lang="en-GB" sz="1800">
                <a:latin typeface="Vidaloka"/>
                <a:ea typeface="Vidaloka"/>
                <a:cs typeface="Vidaloka"/>
                <a:sym typeface="Vidaloka"/>
              </a:rPr>
              <a:t>Div Styling</a:t>
            </a:r>
            <a:endParaRPr b="0" sz="1800">
              <a:latin typeface="Vidaloka"/>
              <a:ea typeface="Vidaloka"/>
              <a:cs typeface="Vidaloka"/>
              <a:sym typeface="Vidaloka"/>
            </a:endParaRPr>
          </a:p>
          <a:p>
            <a:pPr indent="0" lvl="0" marL="0" rtl="0" algn="ctr">
              <a:spcBef>
                <a:spcPts val="0"/>
              </a:spcBef>
              <a:spcAft>
                <a:spcPts val="0"/>
              </a:spcAft>
              <a:buClr>
                <a:schemeClr val="dk1"/>
              </a:buClr>
              <a:buSzPct val="61111"/>
              <a:buFont typeface="Arial"/>
              <a:buNone/>
            </a:pPr>
            <a:r>
              <a:t/>
            </a:r>
            <a:endParaRPr b="0" sz="1800">
              <a:latin typeface="Vidaloka"/>
              <a:ea typeface="Vidaloka"/>
              <a:cs typeface="Vidaloka"/>
              <a:sym typeface="Vidaloka"/>
            </a:endParaRPr>
          </a:p>
          <a:p>
            <a:pPr indent="0" lvl="0" marL="0" rtl="0" algn="ctr">
              <a:spcBef>
                <a:spcPts val="0"/>
              </a:spcBef>
              <a:spcAft>
                <a:spcPts val="0"/>
              </a:spcAft>
              <a:buClr>
                <a:schemeClr val="dk1"/>
              </a:buClr>
              <a:buSzPct val="61111"/>
              <a:buFont typeface="Arial"/>
              <a:buNone/>
            </a:pPr>
            <a:r>
              <a:rPr b="0" lang="en-GB" sz="1800">
                <a:latin typeface="Vidaloka"/>
                <a:ea typeface="Vidaloka"/>
                <a:cs typeface="Vidaloka"/>
                <a:sym typeface="Vidaloka"/>
              </a:rPr>
              <a:t>Text Styling</a:t>
            </a:r>
            <a:endParaRPr b="0" sz="1800">
              <a:latin typeface="Vidaloka"/>
              <a:ea typeface="Vidaloka"/>
              <a:cs typeface="Vidaloka"/>
              <a:sym typeface="Vidaloka"/>
            </a:endParaRPr>
          </a:p>
          <a:p>
            <a:pPr indent="0" lvl="0" marL="0" rtl="0" algn="ctr">
              <a:spcBef>
                <a:spcPts val="0"/>
              </a:spcBef>
              <a:spcAft>
                <a:spcPts val="0"/>
              </a:spcAft>
              <a:buClr>
                <a:schemeClr val="dk1"/>
              </a:buClr>
              <a:buSzPct val="61111"/>
              <a:buFont typeface="Arial"/>
              <a:buNone/>
            </a:pPr>
            <a:r>
              <a:t/>
            </a:r>
            <a:endParaRPr b="0" sz="1800">
              <a:latin typeface="Vidaloka"/>
              <a:ea typeface="Vidaloka"/>
              <a:cs typeface="Vidaloka"/>
              <a:sym typeface="Vidaloka"/>
            </a:endParaRPr>
          </a:p>
          <a:p>
            <a:pPr indent="0" lvl="0" marL="0" rtl="0" algn="ctr">
              <a:spcBef>
                <a:spcPts val="0"/>
              </a:spcBef>
              <a:spcAft>
                <a:spcPts val="0"/>
              </a:spcAft>
              <a:buClr>
                <a:schemeClr val="dk1"/>
              </a:buClr>
              <a:buSzPct val="61111"/>
              <a:buFont typeface="Arial"/>
              <a:buNone/>
            </a:pPr>
            <a:r>
              <a:rPr b="0" lang="en-GB" sz="1800">
                <a:latin typeface="Vidaloka"/>
                <a:ea typeface="Vidaloka"/>
                <a:cs typeface="Vidaloka"/>
                <a:sym typeface="Vidaloka"/>
              </a:rPr>
              <a:t>Heart / Bookmark Animation</a:t>
            </a:r>
            <a:endParaRPr b="0" sz="1800">
              <a:latin typeface="Vidaloka"/>
              <a:ea typeface="Vidaloka"/>
              <a:cs typeface="Vidaloka"/>
              <a:sym typeface="Vidaloka"/>
            </a:endParaRPr>
          </a:p>
          <a:p>
            <a:pPr indent="0" lvl="0" marL="0" rtl="0" algn="ctr">
              <a:spcBef>
                <a:spcPts val="0"/>
              </a:spcBef>
              <a:spcAft>
                <a:spcPts val="0"/>
              </a:spcAft>
              <a:buClr>
                <a:schemeClr val="dk1"/>
              </a:buClr>
              <a:buSzPct val="61111"/>
              <a:buFont typeface="Arial"/>
              <a:buNone/>
            </a:pPr>
            <a:r>
              <a:t/>
            </a:r>
            <a:endParaRPr b="0" sz="1800">
              <a:latin typeface="Vidaloka"/>
              <a:ea typeface="Vidaloka"/>
              <a:cs typeface="Vidaloka"/>
              <a:sym typeface="Vidaloka"/>
            </a:endParaRPr>
          </a:p>
        </p:txBody>
      </p:sp>
      <p:sp>
        <p:nvSpPr>
          <p:cNvPr id="171" name="Google Shape;171;p22"/>
          <p:cNvSpPr txBox="1"/>
          <p:nvPr>
            <p:ph idx="4294967295" type="title"/>
          </p:nvPr>
        </p:nvSpPr>
        <p:spPr>
          <a:xfrm>
            <a:off x="4802100" y="3467700"/>
            <a:ext cx="3309600" cy="1231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61111"/>
              <a:buFont typeface="Arial"/>
              <a:buNone/>
            </a:pPr>
            <a:r>
              <a:rPr b="0" lang="en-GB" sz="1800">
                <a:latin typeface="Vidaloka"/>
                <a:ea typeface="Vidaloka"/>
                <a:cs typeface="Vidaloka"/>
                <a:sym typeface="Vidaloka"/>
              </a:rPr>
              <a:t>Grid - System </a:t>
            </a:r>
            <a:endParaRPr b="0" sz="1800">
              <a:latin typeface="Vidaloka"/>
              <a:ea typeface="Vidaloka"/>
              <a:cs typeface="Vidaloka"/>
              <a:sym typeface="Vidaloka"/>
            </a:endParaRPr>
          </a:p>
          <a:p>
            <a:pPr indent="0" lvl="0" marL="0" rtl="0" algn="ctr">
              <a:spcBef>
                <a:spcPts val="0"/>
              </a:spcBef>
              <a:spcAft>
                <a:spcPts val="0"/>
              </a:spcAft>
              <a:buClr>
                <a:schemeClr val="dk1"/>
              </a:buClr>
              <a:buSzPct val="61111"/>
              <a:buFont typeface="Arial"/>
              <a:buNone/>
            </a:pPr>
            <a:r>
              <a:t/>
            </a:r>
            <a:endParaRPr b="0" sz="1800">
              <a:latin typeface="Vidaloka"/>
              <a:ea typeface="Vidaloka"/>
              <a:cs typeface="Vidaloka"/>
              <a:sym typeface="Vidaloka"/>
            </a:endParaRPr>
          </a:p>
          <a:p>
            <a:pPr indent="0" lvl="0" marL="0" rtl="0" algn="ctr">
              <a:spcBef>
                <a:spcPts val="0"/>
              </a:spcBef>
              <a:spcAft>
                <a:spcPts val="0"/>
              </a:spcAft>
              <a:buClr>
                <a:schemeClr val="dk1"/>
              </a:buClr>
              <a:buSzPct val="61111"/>
              <a:buFont typeface="Arial"/>
              <a:buNone/>
            </a:pPr>
            <a:r>
              <a:rPr b="0" lang="en-GB" sz="1800">
                <a:latin typeface="Vidaloka"/>
                <a:ea typeface="Vidaloka"/>
                <a:cs typeface="Vidaloka"/>
                <a:sym typeface="Vidaloka"/>
              </a:rPr>
              <a:t>Cards</a:t>
            </a:r>
            <a:endParaRPr b="0" sz="1800">
              <a:latin typeface="Vidaloka"/>
              <a:ea typeface="Vidaloka"/>
              <a:cs typeface="Vidaloka"/>
              <a:sym typeface="Vidaloka"/>
            </a:endParaRPr>
          </a:p>
          <a:p>
            <a:pPr indent="0" lvl="0" marL="0" rtl="0" algn="ctr">
              <a:spcBef>
                <a:spcPts val="0"/>
              </a:spcBef>
              <a:spcAft>
                <a:spcPts val="0"/>
              </a:spcAft>
              <a:buClr>
                <a:schemeClr val="dk1"/>
              </a:buClr>
              <a:buSzPct val="61111"/>
              <a:buFont typeface="Arial"/>
              <a:buNone/>
            </a:pPr>
            <a:r>
              <a:t/>
            </a:r>
            <a:endParaRPr b="0" sz="1800">
              <a:latin typeface="Vidaloka"/>
              <a:ea typeface="Vidaloka"/>
              <a:cs typeface="Vidaloka"/>
              <a:sym typeface="Vidaloka"/>
            </a:endParaRPr>
          </a:p>
          <a:p>
            <a:pPr indent="0" lvl="0" marL="0" rtl="0" algn="ctr">
              <a:spcBef>
                <a:spcPts val="0"/>
              </a:spcBef>
              <a:spcAft>
                <a:spcPts val="0"/>
              </a:spcAft>
              <a:buClr>
                <a:schemeClr val="dk1"/>
              </a:buClr>
              <a:buSzPct val="61111"/>
              <a:buFont typeface="Arial"/>
              <a:buNone/>
            </a:pPr>
            <a:r>
              <a:rPr b="0" lang="en-GB" sz="1800">
                <a:latin typeface="Vidaloka"/>
                <a:ea typeface="Vidaloka"/>
                <a:cs typeface="Vidaloka"/>
                <a:sym typeface="Vidaloka"/>
              </a:rPr>
              <a:t>Navigation Bar</a:t>
            </a:r>
            <a:endParaRPr b="0" sz="1800">
              <a:latin typeface="Vidaloka"/>
              <a:ea typeface="Vidaloka"/>
              <a:cs typeface="Vidaloka"/>
              <a:sym typeface="Vidaloka"/>
            </a:endParaRPr>
          </a:p>
          <a:p>
            <a:pPr indent="0" lvl="0" marL="0" rtl="0" algn="ctr">
              <a:spcBef>
                <a:spcPts val="0"/>
              </a:spcBef>
              <a:spcAft>
                <a:spcPts val="0"/>
              </a:spcAft>
              <a:buClr>
                <a:schemeClr val="dk1"/>
              </a:buClr>
              <a:buSzPct val="61111"/>
              <a:buFont typeface="Arial"/>
              <a:buNone/>
            </a:pPr>
            <a:r>
              <a:t/>
            </a:r>
            <a:endParaRPr b="0" sz="1800">
              <a:latin typeface="Vidaloka"/>
              <a:ea typeface="Vidaloka"/>
              <a:cs typeface="Vidaloka"/>
              <a:sym typeface="Vidalok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GB"/>
              <a:t>API used</a:t>
            </a:r>
            <a:endParaRPr/>
          </a:p>
        </p:txBody>
      </p:sp>
      <p:cxnSp>
        <p:nvCxnSpPr>
          <p:cNvPr id="177" name="Google Shape;177;p23"/>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179" name="Google Shape;179;p23"/>
          <p:cNvSpPr txBox="1"/>
          <p:nvPr/>
        </p:nvSpPr>
        <p:spPr>
          <a:xfrm>
            <a:off x="2474450" y="2746000"/>
            <a:ext cx="4193400" cy="251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3000">
                <a:solidFill>
                  <a:schemeClr val="lt1"/>
                </a:solidFill>
                <a:latin typeface="Vidaloka"/>
                <a:ea typeface="Vidaloka"/>
                <a:cs typeface="Vidaloka"/>
                <a:sym typeface="Vidaloka"/>
              </a:rPr>
              <a:t>.</a:t>
            </a:r>
            <a:endParaRPr sz="3000">
              <a:solidFill>
                <a:schemeClr val="lt1"/>
              </a:solidFill>
              <a:latin typeface="Vidaloka"/>
              <a:ea typeface="Vidaloka"/>
              <a:cs typeface="Vidaloka"/>
              <a:sym typeface="Vidaloka"/>
            </a:endParaRPr>
          </a:p>
          <a:p>
            <a:pPr indent="0" lvl="0" marL="0" rtl="0" algn="ctr">
              <a:lnSpc>
                <a:spcPct val="115000"/>
              </a:lnSpc>
              <a:spcBef>
                <a:spcPts val="1600"/>
              </a:spcBef>
              <a:spcAft>
                <a:spcPts val="0"/>
              </a:spcAft>
              <a:buNone/>
            </a:pPr>
            <a:r>
              <a:rPr b="1" lang="en-GB">
                <a:solidFill>
                  <a:schemeClr val="dk1"/>
                </a:solidFill>
                <a:latin typeface="Montserrat"/>
                <a:ea typeface="Montserrat"/>
                <a:cs typeface="Montserrat"/>
                <a:sym typeface="Montserrat"/>
              </a:rPr>
              <a:t>Dynamic Maps </a:t>
            </a:r>
            <a:endParaRPr b="1">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None/>
            </a:pPr>
            <a:r>
              <a:rPr b="1" lang="en-GB">
                <a:solidFill>
                  <a:schemeClr val="dk1"/>
                </a:solidFill>
                <a:latin typeface="Montserrat"/>
                <a:ea typeface="Montserrat"/>
                <a:cs typeface="Montserrat"/>
                <a:sym typeface="Montserrat"/>
              </a:rPr>
              <a:t>Allow users to reference map while viewing listings</a:t>
            </a:r>
            <a:endParaRPr b="1">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None/>
            </a:pPr>
            <a:r>
              <a:t/>
            </a:r>
            <a:endParaRPr b="1">
              <a:solidFill>
                <a:schemeClr val="dk1"/>
              </a:solidFill>
              <a:latin typeface="Montserrat"/>
              <a:ea typeface="Montserrat"/>
              <a:cs typeface="Montserrat"/>
              <a:sym typeface="Montserrat"/>
            </a:endParaRPr>
          </a:p>
          <a:p>
            <a:pPr indent="0" lvl="0" marL="0" rtl="0" algn="ctr">
              <a:lnSpc>
                <a:spcPct val="115000"/>
              </a:lnSpc>
              <a:spcBef>
                <a:spcPts val="1000"/>
              </a:spcBef>
              <a:spcAft>
                <a:spcPts val="1000"/>
              </a:spcAft>
              <a:buNone/>
            </a:pPr>
            <a:r>
              <a:t/>
            </a:r>
            <a:endParaRPr b="1">
              <a:solidFill>
                <a:schemeClr val="dk1"/>
              </a:solidFill>
              <a:latin typeface="Montserrat"/>
              <a:ea typeface="Montserrat"/>
              <a:cs typeface="Montserrat"/>
              <a:sym typeface="Montserrat"/>
            </a:endParaRPr>
          </a:p>
        </p:txBody>
      </p:sp>
      <p:pic>
        <p:nvPicPr>
          <p:cNvPr id="180" name="Google Shape;180;p23"/>
          <p:cNvPicPr preferRelativeResize="0"/>
          <p:nvPr/>
        </p:nvPicPr>
        <p:blipFill>
          <a:blip r:embed="rId3">
            <a:alphaModFix/>
          </a:blip>
          <a:stretch>
            <a:fillRect/>
          </a:stretch>
        </p:blipFill>
        <p:spPr>
          <a:xfrm>
            <a:off x="3312763" y="1002256"/>
            <a:ext cx="2518476" cy="2266631"/>
          </a:xfrm>
          <a:prstGeom prst="rect">
            <a:avLst/>
          </a:prstGeom>
          <a:noFill/>
          <a:ln>
            <a:noFill/>
          </a:ln>
        </p:spPr>
      </p:pic>
      <p:sp>
        <p:nvSpPr>
          <p:cNvPr id="181" name="Google Shape;181;p23"/>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WADII G8T3 </a:t>
            </a:r>
            <a:r>
              <a:rPr lang="en-GB">
                <a:solidFill>
                  <a:schemeClr val="dk1"/>
                </a:solidFill>
                <a:latin typeface="Montserrat SemiBold"/>
                <a:ea typeface="Montserrat SemiBold"/>
                <a:cs typeface="Montserrat SemiBold"/>
                <a:sym typeface="Montserrat SemiBold"/>
              </a:rPr>
              <a:t>|</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idx="4294967295" type="title"/>
          </p:nvPr>
        </p:nvSpPr>
        <p:spPr>
          <a:xfrm>
            <a:off x="713225" y="445025"/>
            <a:ext cx="7717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0" lang="en-GB"/>
              <a:t>Others</a:t>
            </a:r>
            <a:endParaRPr b="0"/>
          </a:p>
        </p:txBody>
      </p:sp>
      <p:cxnSp>
        <p:nvCxnSpPr>
          <p:cNvPr id="187" name="Google Shape;187;p24"/>
          <p:cNvCxnSpPr/>
          <p:nvPr/>
        </p:nvCxnSpPr>
        <p:spPr>
          <a:xfrm>
            <a:off x="-72550" y="274100"/>
            <a:ext cx="9287400" cy="0"/>
          </a:xfrm>
          <a:prstGeom prst="straightConnector1">
            <a:avLst/>
          </a:prstGeom>
          <a:noFill/>
          <a:ln cap="flat" cmpd="sng" w="28575">
            <a:solidFill>
              <a:schemeClr val="dk1"/>
            </a:solidFill>
            <a:prstDash val="solid"/>
            <a:round/>
            <a:headEnd len="med" w="med" type="none"/>
            <a:tailEnd len="med" w="med" type="none"/>
          </a:ln>
        </p:spPr>
      </p:cxnSp>
      <p:cxnSp>
        <p:nvCxnSpPr>
          <p:cNvPr id="188" name="Google Shape;188;p24"/>
          <p:cNvCxnSpPr/>
          <p:nvPr/>
        </p:nvCxnSpPr>
        <p:spPr>
          <a:xfrm>
            <a:off x="-72550" y="4877450"/>
            <a:ext cx="9287400" cy="0"/>
          </a:xfrm>
          <a:prstGeom prst="straightConnector1">
            <a:avLst/>
          </a:prstGeom>
          <a:noFill/>
          <a:ln cap="flat" cmpd="sng" w="28575">
            <a:solidFill>
              <a:schemeClr val="dk1"/>
            </a:solidFill>
            <a:prstDash val="solid"/>
            <a:round/>
            <a:headEnd len="med" w="med" type="none"/>
            <a:tailEnd len="med" w="med" type="none"/>
          </a:ln>
        </p:spPr>
      </p:cxnSp>
      <p:sp>
        <p:nvSpPr>
          <p:cNvPr id="189" name="Google Shape;189;p24"/>
          <p:cNvSpPr txBox="1"/>
          <p:nvPr/>
        </p:nvSpPr>
        <p:spPr>
          <a:xfrm>
            <a:off x="0" y="274100"/>
            <a:ext cx="2149800" cy="71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GB">
                <a:solidFill>
                  <a:schemeClr val="dk1"/>
                </a:solidFill>
                <a:latin typeface="Montserrat SemiBold"/>
                <a:ea typeface="Montserrat SemiBold"/>
                <a:cs typeface="Montserrat SemiBold"/>
                <a:sym typeface="Montserrat SemiBold"/>
              </a:rPr>
              <a:t>WADII G9T3 |</a:t>
            </a:r>
            <a:r>
              <a:rPr lang="en-GB">
                <a:solidFill>
                  <a:schemeClr val="dk1"/>
                </a:solidFill>
                <a:latin typeface="Playfair Display SemiBold"/>
                <a:ea typeface="Playfair Display SemiBold"/>
                <a:cs typeface="Playfair Display SemiBold"/>
                <a:sym typeface="Playfair Display SemiBold"/>
              </a:rPr>
              <a:t> </a:t>
            </a:r>
            <a:r>
              <a:rPr lang="en-GB">
                <a:solidFill>
                  <a:schemeClr val="lt2"/>
                </a:solidFill>
                <a:highlight>
                  <a:schemeClr val="dk1"/>
                </a:highlight>
                <a:latin typeface="Playfair Display SemiBold"/>
                <a:ea typeface="Playfair Display SemiBold"/>
                <a:cs typeface="Playfair Display SemiBold"/>
                <a:sym typeface="Playfair Display SemiBold"/>
              </a:rPr>
              <a:t> haûs </a:t>
            </a:r>
            <a:r>
              <a:rPr lang="en-GB">
                <a:solidFill>
                  <a:schemeClr val="lt1"/>
                </a:solidFill>
                <a:latin typeface="Playfair Display SemiBold"/>
                <a:ea typeface="Playfair Display SemiBold"/>
                <a:cs typeface="Playfair Display SemiBold"/>
                <a:sym typeface="Playfair Display SemiBold"/>
              </a:rPr>
              <a:t>.</a:t>
            </a:r>
            <a:endParaRPr>
              <a:solidFill>
                <a:schemeClr val="lt1"/>
              </a:solidFill>
            </a:endParaRPr>
          </a:p>
        </p:txBody>
      </p:sp>
      <p:sp>
        <p:nvSpPr>
          <p:cNvPr id="190" name="Google Shape;190;p24"/>
          <p:cNvSpPr txBox="1"/>
          <p:nvPr/>
        </p:nvSpPr>
        <p:spPr>
          <a:xfrm>
            <a:off x="280775" y="1883275"/>
            <a:ext cx="4193400" cy="2152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GB" u="sng">
                <a:solidFill>
                  <a:schemeClr val="dk1"/>
                </a:solidFill>
                <a:latin typeface="Montserrat"/>
                <a:ea typeface="Montserrat"/>
                <a:cs typeface="Montserrat"/>
                <a:sym typeface="Montserrat"/>
              </a:rPr>
              <a:t>GitHub Repository</a:t>
            </a:r>
            <a:endParaRPr b="1" u="sng">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None/>
            </a:pPr>
            <a:r>
              <a:t/>
            </a:r>
            <a:endParaRPr b="1" u="sng">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None/>
            </a:pPr>
            <a:r>
              <a:t/>
            </a:r>
            <a:endParaRPr b="1" u="sng">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b="1" u="sng">
              <a:solidFill>
                <a:schemeClr val="dk1"/>
              </a:solidFill>
              <a:latin typeface="Montserrat"/>
              <a:ea typeface="Montserrat"/>
              <a:cs typeface="Montserrat"/>
              <a:sym typeface="Montserrat"/>
            </a:endParaRPr>
          </a:p>
          <a:p>
            <a:pPr indent="-317500" lvl="0" marL="457200" rtl="0" algn="ctr">
              <a:lnSpc>
                <a:spcPct val="115000"/>
              </a:lnSpc>
              <a:spcBef>
                <a:spcPts val="1000"/>
              </a:spcBef>
              <a:spcAft>
                <a:spcPts val="0"/>
              </a:spcAft>
              <a:buClr>
                <a:schemeClr val="dk1"/>
              </a:buClr>
              <a:buSzPts val="1400"/>
              <a:buFont typeface="Montserrat"/>
              <a:buChar char="●"/>
            </a:pPr>
            <a:r>
              <a:rPr lang="en-GB">
                <a:solidFill>
                  <a:schemeClr val="dk1"/>
                </a:solidFill>
                <a:latin typeface="Montserrat"/>
                <a:ea typeface="Montserrat"/>
                <a:cs typeface="Montserrat"/>
                <a:sym typeface="Montserrat"/>
              </a:rPr>
              <a:t>Collaboration</a:t>
            </a:r>
            <a:endParaRPr>
              <a:solidFill>
                <a:schemeClr val="dk1"/>
              </a:solidFill>
              <a:latin typeface="Montserrat"/>
              <a:ea typeface="Montserrat"/>
              <a:cs typeface="Montserrat"/>
              <a:sym typeface="Montserrat"/>
            </a:endParaRPr>
          </a:p>
          <a:p>
            <a:pPr indent="-317500" lvl="0" marL="457200" rtl="0" algn="ctr">
              <a:lnSpc>
                <a:spcPct val="115000"/>
              </a:lnSpc>
              <a:spcBef>
                <a:spcPts val="0"/>
              </a:spcBef>
              <a:spcAft>
                <a:spcPts val="0"/>
              </a:spcAft>
              <a:buClr>
                <a:schemeClr val="dk1"/>
              </a:buClr>
              <a:buSzPts val="1400"/>
              <a:buFont typeface="Montserrat"/>
              <a:buChar char="●"/>
            </a:pPr>
            <a:r>
              <a:rPr lang="en-GB">
                <a:solidFill>
                  <a:schemeClr val="dk1"/>
                </a:solidFill>
                <a:latin typeface="Montserrat"/>
                <a:ea typeface="Montserrat"/>
                <a:cs typeface="Montserrat"/>
                <a:sym typeface="Montserrat"/>
              </a:rPr>
              <a:t>History / Progress Tracking</a:t>
            </a:r>
            <a:endParaRPr>
              <a:solidFill>
                <a:schemeClr val="dk1"/>
              </a:solidFill>
              <a:latin typeface="Montserrat"/>
              <a:ea typeface="Montserrat"/>
              <a:cs typeface="Montserrat"/>
              <a:sym typeface="Montserrat"/>
            </a:endParaRPr>
          </a:p>
        </p:txBody>
      </p:sp>
      <p:sp>
        <p:nvSpPr>
          <p:cNvPr id="191" name="Google Shape;191;p24"/>
          <p:cNvSpPr txBox="1"/>
          <p:nvPr/>
        </p:nvSpPr>
        <p:spPr>
          <a:xfrm>
            <a:off x="4688325" y="1863175"/>
            <a:ext cx="4193400" cy="2152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GB" u="sng">
                <a:solidFill>
                  <a:schemeClr val="dk1"/>
                </a:solidFill>
                <a:latin typeface="Montserrat"/>
                <a:ea typeface="Montserrat"/>
                <a:cs typeface="Montserrat"/>
                <a:sym typeface="Montserrat"/>
              </a:rPr>
              <a:t>Authentication</a:t>
            </a:r>
            <a:endParaRPr b="1" u="sng">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None/>
            </a:pPr>
            <a:r>
              <a:t/>
            </a:r>
            <a:endParaRPr b="1" u="sng">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None/>
            </a:pPr>
            <a:r>
              <a:t/>
            </a:r>
            <a:endParaRPr b="1" u="sng">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None/>
            </a:pPr>
            <a:r>
              <a:t/>
            </a:r>
            <a:endParaRPr b="1" u="sng">
              <a:solidFill>
                <a:schemeClr val="dk1"/>
              </a:solidFill>
              <a:latin typeface="Montserrat"/>
              <a:ea typeface="Montserrat"/>
              <a:cs typeface="Montserrat"/>
              <a:sym typeface="Montserrat"/>
            </a:endParaRPr>
          </a:p>
          <a:p>
            <a:pPr indent="-317500" lvl="0" marL="457200" rtl="0" algn="ctr">
              <a:lnSpc>
                <a:spcPct val="115000"/>
              </a:lnSpc>
              <a:spcBef>
                <a:spcPts val="1000"/>
              </a:spcBef>
              <a:spcAft>
                <a:spcPts val="0"/>
              </a:spcAft>
              <a:buClr>
                <a:schemeClr val="dk1"/>
              </a:buClr>
              <a:buSzPts val="1400"/>
              <a:buFont typeface="Montserrat"/>
              <a:buChar char="●"/>
            </a:pPr>
            <a:r>
              <a:rPr lang="en-GB">
                <a:solidFill>
                  <a:schemeClr val="dk1"/>
                </a:solidFill>
                <a:latin typeface="Montserrat"/>
                <a:ea typeface="Montserrat"/>
                <a:cs typeface="Montserrat"/>
                <a:sym typeface="Montserrat"/>
              </a:rPr>
              <a:t>Ensure validity of  users</a:t>
            </a:r>
            <a:endParaRPr>
              <a:solidFill>
                <a:schemeClr val="dk1"/>
              </a:solidFill>
              <a:latin typeface="Montserrat"/>
              <a:ea typeface="Montserrat"/>
              <a:cs typeface="Montserrat"/>
              <a:sym typeface="Montserrat"/>
            </a:endParaRPr>
          </a:p>
          <a:p>
            <a:pPr indent="-317500" lvl="0" marL="457200" rtl="0" algn="ctr">
              <a:lnSpc>
                <a:spcPct val="115000"/>
              </a:lnSpc>
              <a:spcBef>
                <a:spcPts val="0"/>
              </a:spcBef>
              <a:spcAft>
                <a:spcPts val="0"/>
              </a:spcAft>
              <a:buClr>
                <a:schemeClr val="dk1"/>
              </a:buClr>
              <a:buSzPts val="1400"/>
              <a:buFont typeface="Montserrat"/>
              <a:buChar char="●"/>
            </a:pPr>
            <a:r>
              <a:rPr lang="en-GB">
                <a:solidFill>
                  <a:schemeClr val="dk1"/>
                </a:solidFill>
                <a:latin typeface="Montserrat"/>
                <a:ea typeface="Montserrat"/>
                <a:cs typeface="Montserrat"/>
                <a:sym typeface="Montserrat"/>
              </a:rPr>
              <a:t>Security of potential tenants</a:t>
            </a:r>
            <a:endParaRPr>
              <a:solidFill>
                <a:schemeClr val="dk1"/>
              </a:solidFill>
              <a:latin typeface="Montserrat"/>
              <a:ea typeface="Montserrat"/>
              <a:cs typeface="Montserrat"/>
              <a:sym typeface="Montserrat"/>
            </a:endParaRPr>
          </a:p>
        </p:txBody>
      </p:sp>
      <p:pic>
        <p:nvPicPr>
          <p:cNvPr id="192" name="Google Shape;192;p24"/>
          <p:cNvPicPr preferRelativeResize="0"/>
          <p:nvPr/>
        </p:nvPicPr>
        <p:blipFill>
          <a:blip r:embed="rId3">
            <a:alphaModFix/>
          </a:blip>
          <a:stretch>
            <a:fillRect/>
          </a:stretch>
        </p:blipFill>
        <p:spPr>
          <a:xfrm>
            <a:off x="1849313" y="2258300"/>
            <a:ext cx="1056325" cy="1056325"/>
          </a:xfrm>
          <a:prstGeom prst="rect">
            <a:avLst/>
          </a:prstGeom>
          <a:noFill/>
          <a:ln>
            <a:noFill/>
          </a:ln>
        </p:spPr>
      </p:pic>
      <p:pic>
        <p:nvPicPr>
          <p:cNvPr id="193" name="Google Shape;193;p24"/>
          <p:cNvPicPr preferRelativeResize="0"/>
          <p:nvPr/>
        </p:nvPicPr>
        <p:blipFill>
          <a:blip r:embed="rId4">
            <a:alphaModFix/>
          </a:blip>
          <a:stretch>
            <a:fillRect/>
          </a:stretch>
        </p:blipFill>
        <p:spPr>
          <a:xfrm>
            <a:off x="5597569" y="1838330"/>
            <a:ext cx="2527314" cy="189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372028"/>
      </a:dk1>
      <a:lt1>
        <a:srgbClr val="EEE9D2"/>
      </a:lt1>
      <a:dk2>
        <a:srgbClr val="86502F"/>
      </a:dk2>
      <a:lt2>
        <a:srgbClr val="F8B709"/>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